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4" r:id="rId1"/>
  </p:sldMasterIdLst>
  <p:notesMasterIdLst>
    <p:notesMasterId r:id="rId34"/>
  </p:notesMasterIdLst>
  <p:sldIdLst>
    <p:sldId id="256" r:id="rId2"/>
    <p:sldId id="257" r:id="rId3"/>
    <p:sldId id="258" r:id="rId4"/>
    <p:sldId id="260" r:id="rId5"/>
    <p:sldId id="280" r:id="rId6"/>
    <p:sldId id="261" r:id="rId7"/>
    <p:sldId id="262" r:id="rId8"/>
    <p:sldId id="263" r:id="rId9"/>
    <p:sldId id="292" r:id="rId10"/>
    <p:sldId id="291" r:id="rId11"/>
    <p:sldId id="259" r:id="rId12"/>
    <p:sldId id="281" r:id="rId13"/>
    <p:sldId id="282" r:id="rId14"/>
    <p:sldId id="266" r:id="rId15"/>
    <p:sldId id="283" r:id="rId16"/>
    <p:sldId id="268" r:id="rId17"/>
    <p:sldId id="285" r:id="rId18"/>
    <p:sldId id="269" r:id="rId19"/>
    <p:sldId id="270" r:id="rId20"/>
    <p:sldId id="272" r:id="rId21"/>
    <p:sldId id="286" r:id="rId22"/>
    <p:sldId id="273" r:id="rId23"/>
    <p:sldId id="287" r:id="rId24"/>
    <p:sldId id="274" r:id="rId25"/>
    <p:sldId id="288" r:id="rId26"/>
    <p:sldId id="275" r:id="rId27"/>
    <p:sldId id="289" r:id="rId28"/>
    <p:sldId id="276" r:id="rId29"/>
    <p:sldId id="284" r:id="rId30"/>
    <p:sldId id="290" r:id="rId31"/>
    <p:sldId id="278" r:id="rId32"/>
    <p:sldId id="27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5"/>
    <p:restoredTop sz="70281"/>
  </p:normalViewPr>
  <p:slideViewPr>
    <p:cSldViewPr snapToGrid="0" snapToObjects="1">
      <p:cViewPr varScale="1">
        <p:scale>
          <a:sx n="75" d="100"/>
          <a:sy n="75" d="100"/>
        </p:scale>
        <p:origin x="2088" y="184"/>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3A6E6-CF3A-4BCA-8D96-F5057E82C28E}"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FE827773-45C5-423A-94A5-BBEB21D5CD51}">
      <dgm:prSet/>
      <dgm:spPr/>
      <dgm:t>
        <a:bodyPr/>
        <a:lstStyle/>
        <a:p>
          <a:r>
            <a:rPr lang="en-US" dirty="0"/>
            <a:t>Thank you to the Nutrition staff and Dietitians at my Clinical Rotation for your guidance during my time in Clinical. </a:t>
          </a:r>
        </a:p>
      </dgm:t>
    </dgm:pt>
    <dgm:pt modelId="{4BD91E0B-4A55-47F0-909F-E2D74BAE4742}" type="parTrans" cxnId="{9BF1BB64-9B2F-48DD-ACE5-ADA23C1EB6CF}">
      <dgm:prSet/>
      <dgm:spPr/>
      <dgm:t>
        <a:bodyPr/>
        <a:lstStyle/>
        <a:p>
          <a:endParaRPr lang="en-US"/>
        </a:p>
      </dgm:t>
    </dgm:pt>
    <dgm:pt modelId="{21A52460-CEC3-4AD5-9C52-24B081D089D5}" type="sibTrans" cxnId="{9BF1BB64-9B2F-48DD-ACE5-ADA23C1EB6CF}">
      <dgm:prSet/>
      <dgm:spPr/>
      <dgm:t>
        <a:bodyPr/>
        <a:lstStyle/>
        <a:p>
          <a:endParaRPr lang="en-US"/>
        </a:p>
      </dgm:t>
    </dgm:pt>
    <dgm:pt modelId="{A605D02E-80CE-4979-823C-9902252F2B71}">
      <dgm:prSet/>
      <dgm:spPr/>
      <dgm:t>
        <a:bodyPr/>
        <a:lstStyle/>
        <a:p>
          <a:endParaRPr lang="en-US" dirty="0"/>
        </a:p>
      </dgm:t>
    </dgm:pt>
    <dgm:pt modelId="{ECAAF30B-8D64-4F87-8F1F-3159AD8AB7C8}" type="parTrans" cxnId="{FF13B3E1-9A8F-4F28-8B4B-DCD45C3166EE}">
      <dgm:prSet/>
      <dgm:spPr/>
      <dgm:t>
        <a:bodyPr/>
        <a:lstStyle/>
        <a:p>
          <a:endParaRPr lang="en-US"/>
        </a:p>
      </dgm:t>
    </dgm:pt>
    <dgm:pt modelId="{DEC9C3AE-31B3-449B-891C-39FA071A3D4D}" type="sibTrans" cxnId="{FF13B3E1-9A8F-4F28-8B4B-DCD45C3166EE}">
      <dgm:prSet/>
      <dgm:spPr/>
      <dgm:t>
        <a:bodyPr/>
        <a:lstStyle/>
        <a:p>
          <a:endParaRPr lang="en-US"/>
        </a:p>
      </dgm:t>
    </dgm:pt>
    <dgm:pt modelId="{2EA721C0-BF45-4B49-AED4-B27A20EFDB82}">
      <dgm:prSet/>
      <dgm:spPr/>
      <dgm:t>
        <a:bodyPr/>
        <a:lstStyle/>
        <a:p>
          <a:r>
            <a:rPr lang="en-US" dirty="0"/>
            <a:t>Special thank you to Michelle Sagristano, MS RDN for all her help with my Dietetic Internship and providing me with fantastic experiences. </a:t>
          </a:r>
        </a:p>
      </dgm:t>
    </dgm:pt>
    <dgm:pt modelId="{3C12EED9-1A34-4399-83E0-A5303D20EB32}" type="parTrans" cxnId="{C5554061-8083-4CD8-B1DB-CD881AC1FD69}">
      <dgm:prSet/>
      <dgm:spPr/>
      <dgm:t>
        <a:bodyPr/>
        <a:lstStyle/>
        <a:p>
          <a:endParaRPr lang="en-US"/>
        </a:p>
      </dgm:t>
    </dgm:pt>
    <dgm:pt modelId="{D331C830-D1C2-4736-A0EE-090AF93B9B9C}" type="sibTrans" cxnId="{C5554061-8083-4CD8-B1DB-CD881AC1FD69}">
      <dgm:prSet/>
      <dgm:spPr/>
      <dgm:t>
        <a:bodyPr/>
        <a:lstStyle/>
        <a:p>
          <a:endParaRPr lang="en-US"/>
        </a:p>
      </dgm:t>
    </dgm:pt>
    <dgm:pt modelId="{72D1007C-1873-4B41-A526-3BF4719078AD}">
      <dgm:prSet/>
      <dgm:spPr/>
      <dgm:t>
        <a:bodyPr/>
        <a:lstStyle/>
        <a:p>
          <a:endParaRPr lang="en-US" dirty="0"/>
        </a:p>
      </dgm:t>
    </dgm:pt>
    <dgm:pt modelId="{05D7D450-8025-4B02-B872-71C442459B8F}" type="sibTrans" cxnId="{3890B795-9826-49AE-8503-201C3C7A6D18}">
      <dgm:prSet/>
      <dgm:spPr/>
      <dgm:t>
        <a:bodyPr/>
        <a:lstStyle/>
        <a:p>
          <a:endParaRPr lang="en-US"/>
        </a:p>
      </dgm:t>
    </dgm:pt>
    <dgm:pt modelId="{B06728FB-0E1B-4967-98EB-BE3DFCB367EC}" type="parTrans" cxnId="{3890B795-9826-49AE-8503-201C3C7A6D18}">
      <dgm:prSet/>
      <dgm:spPr/>
      <dgm:t>
        <a:bodyPr/>
        <a:lstStyle/>
        <a:p>
          <a:endParaRPr lang="en-US"/>
        </a:p>
      </dgm:t>
    </dgm:pt>
    <dgm:pt modelId="{2EB717C1-60B6-4D4E-832C-D4D3CB39E645}" type="pres">
      <dgm:prSet presAssocID="{5D23A6E6-CF3A-4BCA-8D96-F5057E82C28E}" presName="Name0" presStyleCnt="0">
        <dgm:presLayoutVars>
          <dgm:dir/>
          <dgm:animLvl val="lvl"/>
          <dgm:resizeHandles val="exact"/>
        </dgm:presLayoutVars>
      </dgm:prSet>
      <dgm:spPr/>
    </dgm:pt>
    <dgm:pt modelId="{1C25B53D-A83B-C64A-88D6-5449317D97A3}" type="pres">
      <dgm:prSet presAssocID="{72D1007C-1873-4B41-A526-3BF4719078AD}" presName="linNode" presStyleCnt="0"/>
      <dgm:spPr/>
    </dgm:pt>
    <dgm:pt modelId="{EE1873E1-FB79-604C-B1D5-492B0F619687}" type="pres">
      <dgm:prSet presAssocID="{72D1007C-1873-4B41-A526-3BF4719078AD}" presName="parentText" presStyleLbl="alignNode1" presStyleIdx="0" presStyleCnt="2" custLinFactNeighborX="0" custLinFactNeighborY="-509">
        <dgm:presLayoutVars>
          <dgm:chMax val="1"/>
          <dgm:bulletEnabled/>
        </dgm:presLayoutVars>
      </dgm:prSet>
      <dgm:spPr/>
    </dgm:pt>
    <dgm:pt modelId="{4B5763C0-BAC9-EC4A-B9DD-DA1918A60A9D}" type="pres">
      <dgm:prSet presAssocID="{72D1007C-1873-4B41-A526-3BF4719078AD}" presName="descendantText" presStyleLbl="alignAccFollowNode1" presStyleIdx="0" presStyleCnt="2">
        <dgm:presLayoutVars>
          <dgm:bulletEnabled/>
        </dgm:presLayoutVars>
      </dgm:prSet>
      <dgm:spPr/>
    </dgm:pt>
    <dgm:pt modelId="{B510A8D7-8CD8-1E49-9860-36ECB3BEC501}" type="pres">
      <dgm:prSet presAssocID="{05D7D450-8025-4B02-B872-71C442459B8F}" presName="sp" presStyleCnt="0"/>
      <dgm:spPr/>
    </dgm:pt>
    <dgm:pt modelId="{01661D19-4C66-044C-B042-FE7D0C71BB72}" type="pres">
      <dgm:prSet presAssocID="{A605D02E-80CE-4979-823C-9902252F2B71}" presName="linNode" presStyleCnt="0"/>
      <dgm:spPr/>
    </dgm:pt>
    <dgm:pt modelId="{242BEC4E-0641-0D4C-B93D-76CBD2C56252}" type="pres">
      <dgm:prSet presAssocID="{A605D02E-80CE-4979-823C-9902252F2B71}" presName="parentText" presStyleLbl="alignNode1" presStyleIdx="1" presStyleCnt="2" custLinFactNeighborX="0" custLinFactNeighborY="98">
        <dgm:presLayoutVars>
          <dgm:chMax val="1"/>
          <dgm:bulletEnabled/>
        </dgm:presLayoutVars>
      </dgm:prSet>
      <dgm:spPr/>
    </dgm:pt>
    <dgm:pt modelId="{96150017-49FC-F34C-B126-2B97E095544C}" type="pres">
      <dgm:prSet presAssocID="{A605D02E-80CE-4979-823C-9902252F2B71}" presName="descendantText" presStyleLbl="alignAccFollowNode1" presStyleIdx="1" presStyleCnt="2">
        <dgm:presLayoutVars>
          <dgm:bulletEnabled/>
        </dgm:presLayoutVars>
      </dgm:prSet>
      <dgm:spPr/>
    </dgm:pt>
  </dgm:ptLst>
  <dgm:cxnLst>
    <dgm:cxn modelId="{30A88008-E831-5D45-A1DC-8EEEC5976ED2}" type="presOf" srcId="{2EA721C0-BF45-4B49-AED4-B27A20EFDB82}" destId="{96150017-49FC-F34C-B126-2B97E095544C}" srcOrd="0" destOrd="0" presId="urn:microsoft.com/office/officeart/2016/7/layout/VerticalSolidActionList"/>
    <dgm:cxn modelId="{2BEB4B1F-F3E2-1648-81A0-3308FE17A681}" type="presOf" srcId="{5D23A6E6-CF3A-4BCA-8D96-F5057E82C28E}" destId="{2EB717C1-60B6-4D4E-832C-D4D3CB39E645}" srcOrd="0" destOrd="0" presId="urn:microsoft.com/office/officeart/2016/7/layout/VerticalSolidActionList"/>
    <dgm:cxn modelId="{642F7946-A818-5043-ABF2-D63111FF87AB}" type="presOf" srcId="{72D1007C-1873-4B41-A526-3BF4719078AD}" destId="{EE1873E1-FB79-604C-B1D5-492B0F619687}" srcOrd="0" destOrd="0" presId="urn:microsoft.com/office/officeart/2016/7/layout/VerticalSolidActionList"/>
    <dgm:cxn modelId="{C5554061-8083-4CD8-B1DB-CD881AC1FD69}" srcId="{A605D02E-80CE-4979-823C-9902252F2B71}" destId="{2EA721C0-BF45-4B49-AED4-B27A20EFDB82}" srcOrd="0" destOrd="0" parTransId="{3C12EED9-1A34-4399-83E0-A5303D20EB32}" sibTransId="{D331C830-D1C2-4736-A0EE-090AF93B9B9C}"/>
    <dgm:cxn modelId="{9BF1BB64-9B2F-48DD-ACE5-ADA23C1EB6CF}" srcId="{72D1007C-1873-4B41-A526-3BF4719078AD}" destId="{FE827773-45C5-423A-94A5-BBEB21D5CD51}" srcOrd="0" destOrd="0" parTransId="{4BD91E0B-4A55-47F0-909F-E2D74BAE4742}" sibTransId="{21A52460-CEC3-4AD5-9C52-24B081D089D5}"/>
    <dgm:cxn modelId="{C5717188-2B5B-6147-A9B2-3657D9CD4772}" type="presOf" srcId="{A605D02E-80CE-4979-823C-9902252F2B71}" destId="{242BEC4E-0641-0D4C-B93D-76CBD2C56252}" srcOrd="0" destOrd="0" presId="urn:microsoft.com/office/officeart/2016/7/layout/VerticalSolidActionList"/>
    <dgm:cxn modelId="{3890B795-9826-49AE-8503-201C3C7A6D18}" srcId="{5D23A6E6-CF3A-4BCA-8D96-F5057E82C28E}" destId="{72D1007C-1873-4B41-A526-3BF4719078AD}" srcOrd="0" destOrd="0" parTransId="{B06728FB-0E1B-4967-98EB-BE3DFCB367EC}" sibTransId="{05D7D450-8025-4B02-B872-71C442459B8F}"/>
    <dgm:cxn modelId="{E8F513C0-B2A0-8B41-9636-ED658B992581}" type="presOf" srcId="{FE827773-45C5-423A-94A5-BBEB21D5CD51}" destId="{4B5763C0-BAC9-EC4A-B9DD-DA1918A60A9D}" srcOrd="0" destOrd="0" presId="urn:microsoft.com/office/officeart/2016/7/layout/VerticalSolidActionList"/>
    <dgm:cxn modelId="{FF13B3E1-9A8F-4F28-8B4B-DCD45C3166EE}" srcId="{5D23A6E6-CF3A-4BCA-8D96-F5057E82C28E}" destId="{A605D02E-80CE-4979-823C-9902252F2B71}" srcOrd="1" destOrd="0" parTransId="{ECAAF30B-8D64-4F87-8F1F-3159AD8AB7C8}" sibTransId="{DEC9C3AE-31B3-449B-891C-39FA071A3D4D}"/>
    <dgm:cxn modelId="{E060BBA0-CB5B-3645-8C28-113B72A9E489}" type="presParOf" srcId="{2EB717C1-60B6-4D4E-832C-D4D3CB39E645}" destId="{1C25B53D-A83B-C64A-88D6-5449317D97A3}" srcOrd="0" destOrd="0" presId="urn:microsoft.com/office/officeart/2016/7/layout/VerticalSolidActionList"/>
    <dgm:cxn modelId="{E38891DB-71D4-B845-ACE9-E6B5E073084D}" type="presParOf" srcId="{1C25B53D-A83B-C64A-88D6-5449317D97A3}" destId="{EE1873E1-FB79-604C-B1D5-492B0F619687}" srcOrd="0" destOrd="0" presId="urn:microsoft.com/office/officeart/2016/7/layout/VerticalSolidActionList"/>
    <dgm:cxn modelId="{1E61C62B-911A-AE44-AE59-C0D2E24141CC}" type="presParOf" srcId="{1C25B53D-A83B-C64A-88D6-5449317D97A3}" destId="{4B5763C0-BAC9-EC4A-B9DD-DA1918A60A9D}" srcOrd="1" destOrd="0" presId="urn:microsoft.com/office/officeart/2016/7/layout/VerticalSolidActionList"/>
    <dgm:cxn modelId="{CA88BD4E-36D3-4044-AA0A-E6E91D96A3B9}" type="presParOf" srcId="{2EB717C1-60B6-4D4E-832C-D4D3CB39E645}" destId="{B510A8D7-8CD8-1E49-9860-36ECB3BEC501}" srcOrd="1" destOrd="0" presId="urn:microsoft.com/office/officeart/2016/7/layout/VerticalSolidActionList"/>
    <dgm:cxn modelId="{BDB1B196-735A-234B-A398-D307968A1D37}" type="presParOf" srcId="{2EB717C1-60B6-4D4E-832C-D4D3CB39E645}" destId="{01661D19-4C66-044C-B042-FE7D0C71BB72}" srcOrd="2" destOrd="0" presId="urn:microsoft.com/office/officeart/2016/7/layout/VerticalSolidActionList"/>
    <dgm:cxn modelId="{E8B15832-0B24-AF43-A772-126AE435991C}" type="presParOf" srcId="{01661D19-4C66-044C-B042-FE7D0C71BB72}" destId="{242BEC4E-0641-0D4C-B93D-76CBD2C56252}" srcOrd="0" destOrd="0" presId="urn:microsoft.com/office/officeart/2016/7/layout/VerticalSolidActionList"/>
    <dgm:cxn modelId="{33485635-9797-7443-86F6-B26E75C2AC71}" type="presParOf" srcId="{01661D19-4C66-044C-B042-FE7D0C71BB72}" destId="{96150017-49FC-F34C-B126-2B97E095544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0BB82D-09DC-4236-9BF2-D955F949C34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2537D76-3688-4060-BF91-98E0A4399067}">
      <dgm:prSet/>
      <dgm:spPr/>
      <dgm:t>
        <a:bodyPr/>
        <a:lstStyle/>
        <a:p>
          <a:pPr>
            <a:lnSpc>
              <a:spcPct val="100000"/>
            </a:lnSpc>
            <a:defRPr cap="all"/>
          </a:pPr>
          <a:r>
            <a:rPr lang="en-US"/>
            <a:t>Overview</a:t>
          </a:r>
        </a:p>
      </dgm:t>
    </dgm:pt>
    <dgm:pt modelId="{E81FBF8A-B864-4813-AEC4-313762A4995B}" type="parTrans" cxnId="{6958BFE4-6456-41F7-A239-2B69BAF755BF}">
      <dgm:prSet/>
      <dgm:spPr/>
      <dgm:t>
        <a:bodyPr/>
        <a:lstStyle/>
        <a:p>
          <a:endParaRPr lang="en-US"/>
        </a:p>
      </dgm:t>
    </dgm:pt>
    <dgm:pt modelId="{3E135F31-5DD7-4C21-BC1D-51F9A22E05D0}" type="sibTrans" cxnId="{6958BFE4-6456-41F7-A239-2B69BAF755BF}">
      <dgm:prSet/>
      <dgm:spPr/>
      <dgm:t>
        <a:bodyPr/>
        <a:lstStyle/>
        <a:p>
          <a:endParaRPr lang="en-US"/>
        </a:p>
      </dgm:t>
    </dgm:pt>
    <dgm:pt modelId="{15184AA7-1993-40B4-9525-5D013FA8B83F}">
      <dgm:prSet/>
      <dgm:spPr/>
      <dgm:t>
        <a:bodyPr/>
        <a:lstStyle/>
        <a:p>
          <a:pPr>
            <a:lnSpc>
              <a:spcPct val="100000"/>
            </a:lnSpc>
            <a:defRPr cap="all"/>
          </a:pPr>
          <a:r>
            <a:rPr lang="en-US"/>
            <a:t>Background Research</a:t>
          </a:r>
        </a:p>
      </dgm:t>
    </dgm:pt>
    <dgm:pt modelId="{29F671FB-5EA5-4614-A78A-AFF6E6FD833E}" type="parTrans" cxnId="{56688542-AFE6-4441-8942-24CB66E052A2}">
      <dgm:prSet/>
      <dgm:spPr/>
      <dgm:t>
        <a:bodyPr/>
        <a:lstStyle/>
        <a:p>
          <a:endParaRPr lang="en-US"/>
        </a:p>
      </dgm:t>
    </dgm:pt>
    <dgm:pt modelId="{AF0479CE-0AB4-4817-87EA-FCAB56AB46A5}" type="sibTrans" cxnId="{56688542-AFE6-4441-8942-24CB66E052A2}">
      <dgm:prSet/>
      <dgm:spPr/>
      <dgm:t>
        <a:bodyPr/>
        <a:lstStyle/>
        <a:p>
          <a:endParaRPr lang="en-US"/>
        </a:p>
      </dgm:t>
    </dgm:pt>
    <dgm:pt modelId="{05C24F34-347A-4D0F-BD33-C97944357B02}">
      <dgm:prSet/>
      <dgm:spPr/>
      <dgm:t>
        <a:bodyPr/>
        <a:lstStyle/>
        <a:p>
          <a:pPr>
            <a:lnSpc>
              <a:spcPct val="100000"/>
            </a:lnSpc>
            <a:defRPr cap="all"/>
          </a:pPr>
          <a:r>
            <a:rPr lang="en-US"/>
            <a:t>Patient Presentation</a:t>
          </a:r>
        </a:p>
      </dgm:t>
    </dgm:pt>
    <dgm:pt modelId="{E3D55C66-20DB-49D2-B3F0-0B80A2831072}" type="parTrans" cxnId="{44B6835C-4B6C-4A12-85FA-8559AFD4934D}">
      <dgm:prSet/>
      <dgm:spPr/>
      <dgm:t>
        <a:bodyPr/>
        <a:lstStyle/>
        <a:p>
          <a:endParaRPr lang="en-US"/>
        </a:p>
      </dgm:t>
    </dgm:pt>
    <dgm:pt modelId="{817BC885-4136-47C3-9213-19EE287DB1E6}" type="sibTrans" cxnId="{44B6835C-4B6C-4A12-85FA-8559AFD4934D}">
      <dgm:prSet/>
      <dgm:spPr/>
      <dgm:t>
        <a:bodyPr/>
        <a:lstStyle/>
        <a:p>
          <a:endParaRPr lang="en-US"/>
        </a:p>
      </dgm:t>
    </dgm:pt>
    <dgm:pt modelId="{C4136963-9884-4AED-A543-1100A9E95B4A}">
      <dgm:prSet/>
      <dgm:spPr/>
      <dgm:t>
        <a:bodyPr/>
        <a:lstStyle/>
        <a:p>
          <a:pPr>
            <a:lnSpc>
              <a:spcPct val="100000"/>
            </a:lnSpc>
          </a:pPr>
          <a:endParaRPr lang="en-US"/>
        </a:p>
      </dgm:t>
    </dgm:pt>
    <dgm:pt modelId="{BB8CF979-4147-4A8F-B84A-924B922DB7DB}" type="parTrans" cxnId="{E9CAEE7E-0D2B-44F2-B082-B93FC5057D9D}">
      <dgm:prSet/>
      <dgm:spPr/>
      <dgm:t>
        <a:bodyPr/>
        <a:lstStyle/>
        <a:p>
          <a:endParaRPr lang="en-US"/>
        </a:p>
      </dgm:t>
    </dgm:pt>
    <dgm:pt modelId="{B1ED3C70-75C8-4D9A-9099-6EF5EECEA6A0}" type="sibTrans" cxnId="{E9CAEE7E-0D2B-44F2-B082-B93FC5057D9D}">
      <dgm:prSet/>
      <dgm:spPr/>
      <dgm:t>
        <a:bodyPr/>
        <a:lstStyle/>
        <a:p>
          <a:endParaRPr lang="en-US"/>
        </a:p>
      </dgm:t>
    </dgm:pt>
    <dgm:pt modelId="{5D62AC24-4A0A-41EE-85B0-CBB88B51CB08}">
      <dgm:prSet/>
      <dgm:spPr/>
      <dgm:t>
        <a:bodyPr/>
        <a:lstStyle/>
        <a:p>
          <a:pPr>
            <a:lnSpc>
              <a:spcPct val="100000"/>
            </a:lnSpc>
            <a:defRPr cap="all"/>
          </a:pPr>
          <a:r>
            <a:rPr lang="en-US"/>
            <a:t>Nutrition Care Process</a:t>
          </a:r>
        </a:p>
      </dgm:t>
    </dgm:pt>
    <dgm:pt modelId="{40B64AB7-B112-49F0-9A8E-379D28AB7D35}" type="parTrans" cxnId="{D6271F03-ECCA-4DE2-9A0E-D6736AB61581}">
      <dgm:prSet/>
      <dgm:spPr/>
      <dgm:t>
        <a:bodyPr/>
        <a:lstStyle/>
        <a:p>
          <a:endParaRPr lang="en-US"/>
        </a:p>
      </dgm:t>
    </dgm:pt>
    <dgm:pt modelId="{1D0DF365-4DEB-44E7-93A0-8E5B328A2733}" type="sibTrans" cxnId="{D6271F03-ECCA-4DE2-9A0E-D6736AB61581}">
      <dgm:prSet/>
      <dgm:spPr/>
      <dgm:t>
        <a:bodyPr/>
        <a:lstStyle/>
        <a:p>
          <a:endParaRPr lang="en-US"/>
        </a:p>
      </dgm:t>
    </dgm:pt>
    <dgm:pt modelId="{219B9756-A5F2-4C06-A438-3B8A9EA7689D}">
      <dgm:prSet/>
      <dgm:spPr/>
      <dgm:t>
        <a:bodyPr/>
        <a:lstStyle/>
        <a:p>
          <a:pPr>
            <a:lnSpc>
              <a:spcPct val="100000"/>
            </a:lnSpc>
            <a:defRPr cap="all"/>
          </a:pPr>
          <a:r>
            <a:rPr lang="en-US"/>
            <a:t>Discussion</a:t>
          </a:r>
        </a:p>
      </dgm:t>
    </dgm:pt>
    <dgm:pt modelId="{57EFBFA4-4600-4781-9E0A-8FAD12651A52}" type="parTrans" cxnId="{81C8EAF8-086E-4440-A4F7-052DCF64710C}">
      <dgm:prSet/>
      <dgm:spPr/>
      <dgm:t>
        <a:bodyPr/>
        <a:lstStyle/>
        <a:p>
          <a:endParaRPr lang="en-US"/>
        </a:p>
      </dgm:t>
    </dgm:pt>
    <dgm:pt modelId="{1A168EA0-5C67-4197-9AE6-275C8829E924}" type="sibTrans" cxnId="{81C8EAF8-086E-4440-A4F7-052DCF64710C}">
      <dgm:prSet/>
      <dgm:spPr/>
      <dgm:t>
        <a:bodyPr/>
        <a:lstStyle/>
        <a:p>
          <a:endParaRPr lang="en-US"/>
        </a:p>
      </dgm:t>
    </dgm:pt>
    <dgm:pt modelId="{28C775E6-BA68-41B2-9AF7-A69E5178482F}">
      <dgm:prSet/>
      <dgm:spPr/>
      <dgm:t>
        <a:bodyPr/>
        <a:lstStyle/>
        <a:p>
          <a:pPr>
            <a:lnSpc>
              <a:spcPct val="100000"/>
            </a:lnSpc>
            <a:defRPr cap="all"/>
          </a:pPr>
          <a:r>
            <a:rPr lang="en-US"/>
            <a:t>Conclusion/ Summary</a:t>
          </a:r>
        </a:p>
      </dgm:t>
    </dgm:pt>
    <dgm:pt modelId="{1C747842-028B-4D40-873C-F41315B6D6CA}" type="parTrans" cxnId="{83B074EA-F8E1-42A2-8602-DD81DD9788B9}">
      <dgm:prSet/>
      <dgm:spPr/>
      <dgm:t>
        <a:bodyPr/>
        <a:lstStyle/>
        <a:p>
          <a:endParaRPr lang="en-US"/>
        </a:p>
      </dgm:t>
    </dgm:pt>
    <dgm:pt modelId="{4A4F6DB7-85C6-478C-87A5-860F78A28E10}" type="sibTrans" cxnId="{83B074EA-F8E1-42A2-8602-DD81DD9788B9}">
      <dgm:prSet/>
      <dgm:spPr/>
      <dgm:t>
        <a:bodyPr/>
        <a:lstStyle/>
        <a:p>
          <a:endParaRPr lang="en-US"/>
        </a:p>
      </dgm:t>
    </dgm:pt>
    <dgm:pt modelId="{714633FD-8FAD-40A9-AACB-6997E413F086}">
      <dgm:prSet/>
      <dgm:spPr/>
      <dgm:t>
        <a:bodyPr/>
        <a:lstStyle/>
        <a:p>
          <a:pPr>
            <a:lnSpc>
              <a:spcPct val="100000"/>
            </a:lnSpc>
            <a:defRPr cap="all"/>
          </a:pPr>
          <a:r>
            <a:rPr lang="en-US"/>
            <a:t>Works Cited/ References</a:t>
          </a:r>
        </a:p>
      </dgm:t>
    </dgm:pt>
    <dgm:pt modelId="{0801638A-5E47-4002-84A7-ABA903E5C98A}" type="parTrans" cxnId="{6254E9EB-B1B7-4FD9-80DF-F698133CA074}">
      <dgm:prSet/>
      <dgm:spPr/>
      <dgm:t>
        <a:bodyPr/>
        <a:lstStyle/>
        <a:p>
          <a:endParaRPr lang="en-US"/>
        </a:p>
      </dgm:t>
    </dgm:pt>
    <dgm:pt modelId="{00BB95DE-2BBB-4989-AB6D-7A7F8AC9AD3C}" type="sibTrans" cxnId="{6254E9EB-B1B7-4FD9-80DF-F698133CA074}">
      <dgm:prSet/>
      <dgm:spPr/>
      <dgm:t>
        <a:bodyPr/>
        <a:lstStyle/>
        <a:p>
          <a:endParaRPr lang="en-US"/>
        </a:p>
      </dgm:t>
    </dgm:pt>
    <dgm:pt modelId="{87F8FFF3-BC27-456C-B1BD-539704D3C168}" type="pres">
      <dgm:prSet presAssocID="{DD0BB82D-09DC-4236-9BF2-D955F949C349}" presName="root" presStyleCnt="0">
        <dgm:presLayoutVars>
          <dgm:dir/>
          <dgm:resizeHandles val="exact"/>
        </dgm:presLayoutVars>
      </dgm:prSet>
      <dgm:spPr/>
    </dgm:pt>
    <dgm:pt modelId="{B6183BA3-899A-45F7-9CF0-F6FEE77402FE}" type="pres">
      <dgm:prSet presAssocID="{32537D76-3688-4060-BF91-98E0A4399067}" presName="compNode" presStyleCnt="0"/>
      <dgm:spPr/>
    </dgm:pt>
    <dgm:pt modelId="{A3E2B9EE-5EC6-4F3F-9A3E-B1723454F9A3}" type="pres">
      <dgm:prSet presAssocID="{32537D76-3688-4060-BF91-98E0A4399067}" presName="iconBgRect" presStyleLbl="bgShp" presStyleIdx="0" presStyleCnt="7"/>
      <dgm:spPr>
        <a:prstGeom prst="round2DiagRect">
          <a:avLst>
            <a:gd name="adj1" fmla="val 29727"/>
            <a:gd name="adj2" fmla="val 0"/>
          </a:avLst>
        </a:prstGeom>
      </dgm:spPr>
    </dgm:pt>
    <dgm:pt modelId="{F6DC8AE0-C4FC-4AB4-ABBC-3FB80710319C}" type="pres">
      <dgm:prSet presAssocID="{32537D76-3688-4060-BF91-98E0A439906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D43F33CB-3C1B-4AFD-9EEF-23057A15C6F3}" type="pres">
      <dgm:prSet presAssocID="{32537D76-3688-4060-BF91-98E0A4399067}" presName="spaceRect" presStyleCnt="0"/>
      <dgm:spPr/>
    </dgm:pt>
    <dgm:pt modelId="{C4BDD710-7145-4C7B-9BBD-7A9F304FFFDF}" type="pres">
      <dgm:prSet presAssocID="{32537D76-3688-4060-BF91-98E0A4399067}" presName="textRect" presStyleLbl="revTx" presStyleIdx="0" presStyleCnt="7">
        <dgm:presLayoutVars>
          <dgm:chMax val="1"/>
          <dgm:chPref val="1"/>
        </dgm:presLayoutVars>
      </dgm:prSet>
      <dgm:spPr/>
    </dgm:pt>
    <dgm:pt modelId="{CE8C620D-37C3-46B5-A2C7-01AEC6AABFE3}" type="pres">
      <dgm:prSet presAssocID="{3E135F31-5DD7-4C21-BC1D-51F9A22E05D0}" presName="sibTrans" presStyleCnt="0"/>
      <dgm:spPr/>
    </dgm:pt>
    <dgm:pt modelId="{3CE2D86F-DD10-4078-896D-BE8CA5C0BC4D}" type="pres">
      <dgm:prSet presAssocID="{15184AA7-1993-40B4-9525-5D013FA8B83F}" presName="compNode" presStyleCnt="0"/>
      <dgm:spPr/>
    </dgm:pt>
    <dgm:pt modelId="{37A7C643-A457-4308-ACD4-CF69DE7281C3}" type="pres">
      <dgm:prSet presAssocID="{15184AA7-1993-40B4-9525-5D013FA8B83F}" presName="iconBgRect" presStyleLbl="bgShp" presStyleIdx="1" presStyleCnt="7"/>
      <dgm:spPr>
        <a:prstGeom prst="round2DiagRect">
          <a:avLst>
            <a:gd name="adj1" fmla="val 29727"/>
            <a:gd name="adj2" fmla="val 0"/>
          </a:avLst>
        </a:prstGeom>
      </dgm:spPr>
    </dgm:pt>
    <dgm:pt modelId="{9114126B-F0BA-469F-BD01-B0A3BE1FAEB7}" type="pres">
      <dgm:prSet presAssocID="{15184AA7-1993-40B4-9525-5D013FA8B83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F2EBAD6-3F01-449F-9583-CC8C449C34F8}" type="pres">
      <dgm:prSet presAssocID="{15184AA7-1993-40B4-9525-5D013FA8B83F}" presName="spaceRect" presStyleCnt="0"/>
      <dgm:spPr/>
    </dgm:pt>
    <dgm:pt modelId="{6DC4AE06-41E4-44CD-BAE8-F44394C5CC5B}" type="pres">
      <dgm:prSet presAssocID="{15184AA7-1993-40B4-9525-5D013FA8B83F}" presName="textRect" presStyleLbl="revTx" presStyleIdx="1" presStyleCnt="7">
        <dgm:presLayoutVars>
          <dgm:chMax val="1"/>
          <dgm:chPref val="1"/>
        </dgm:presLayoutVars>
      </dgm:prSet>
      <dgm:spPr/>
    </dgm:pt>
    <dgm:pt modelId="{15995777-E04A-4E71-BE9E-0D6C1CCC86A9}" type="pres">
      <dgm:prSet presAssocID="{AF0479CE-0AB4-4817-87EA-FCAB56AB46A5}" presName="sibTrans" presStyleCnt="0"/>
      <dgm:spPr/>
    </dgm:pt>
    <dgm:pt modelId="{128C8E13-9495-469C-9488-2B2812208A6B}" type="pres">
      <dgm:prSet presAssocID="{05C24F34-347A-4D0F-BD33-C97944357B02}" presName="compNode" presStyleCnt="0"/>
      <dgm:spPr/>
    </dgm:pt>
    <dgm:pt modelId="{02DCEABC-E979-460B-9259-2020DA759593}" type="pres">
      <dgm:prSet presAssocID="{05C24F34-347A-4D0F-BD33-C97944357B02}" presName="iconBgRect" presStyleLbl="bgShp" presStyleIdx="2" presStyleCnt="7"/>
      <dgm:spPr>
        <a:prstGeom prst="round2DiagRect">
          <a:avLst>
            <a:gd name="adj1" fmla="val 29727"/>
            <a:gd name="adj2" fmla="val 0"/>
          </a:avLst>
        </a:prstGeom>
      </dgm:spPr>
    </dgm:pt>
    <dgm:pt modelId="{E16F2AF0-F7F0-4A8E-BDB5-0FF8131DAFDA}" type="pres">
      <dgm:prSet presAssocID="{05C24F34-347A-4D0F-BD33-C97944357B0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42451607-9CC3-468F-823E-36CD456AC2D4}" type="pres">
      <dgm:prSet presAssocID="{05C24F34-347A-4D0F-BD33-C97944357B02}" presName="spaceRect" presStyleCnt="0"/>
      <dgm:spPr/>
    </dgm:pt>
    <dgm:pt modelId="{5D1189FE-3D81-4F23-869E-D5E30E664BDF}" type="pres">
      <dgm:prSet presAssocID="{05C24F34-347A-4D0F-BD33-C97944357B02}" presName="textRect" presStyleLbl="revTx" presStyleIdx="2" presStyleCnt="7">
        <dgm:presLayoutVars>
          <dgm:chMax val="1"/>
          <dgm:chPref val="1"/>
        </dgm:presLayoutVars>
      </dgm:prSet>
      <dgm:spPr/>
    </dgm:pt>
    <dgm:pt modelId="{81486120-0961-4B89-AD48-32F6C574A9C1}" type="pres">
      <dgm:prSet presAssocID="{817BC885-4136-47C3-9213-19EE287DB1E6}" presName="sibTrans" presStyleCnt="0"/>
      <dgm:spPr/>
    </dgm:pt>
    <dgm:pt modelId="{62C44DE3-D233-418C-8FFB-C3BEC9963993}" type="pres">
      <dgm:prSet presAssocID="{5D62AC24-4A0A-41EE-85B0-CBB88B51CB08}" presName="compNode" presStyleCnt="0"/>
      <dgm:spPr/>
    </dgm:pt>
    <dgm:pt modelId="{1B1B5852-FC69-4AC2-BD8A-3701EC1E621B}" type="pres">
      <dgm:prSet presAssocID="{5D62AC24-4A0A-41EE-85B0-CBB88B51CB08}" presName="iconBgRect" presStyleLbl="bgShp" presStyleIdx="3" presStyleCnt="7"/>
      <dgm:spPr>
        <a:prstGeom prst="round2DiagRect">
          <a:avLst>
            <a:gd name="adj1" fmla="val 29727"/>
            <a:gd name="adj2" fmla="val 0"/>
          </a:avLst>
        </a:prstGeom>
      </dgm:spPr>
    </dgm:pt>
    <dgm:pt modelId="{05692A9F-15CF-48F5-9543-DC68633C4C48}" type="pres">
      <dgm:prSet presAssocID="{5D62AC24-4A0A-41EE-85B0-CBB88B51CB0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pple"/>
        </a:ext>
      </dgm:extLst>
    </dgm:pt>
    <dgm:pt modelId="{47D70B96-6D04-4446-A944-76B002754DCA}" type="pres">
      <dgm:prSet presAssocID="{5D62AC24-4A0A-41EE-85B0-CBB88B51CB08}" presName="spaceRect" presStyleCnt="0"/>
      <dgm:spPr/>
    </dgm:pt>
    <dgm:pt modelId="{170D5793-2B31-4C32-A511-BF11182D88FF}" type="pres">
      <dgm:prSet presAssocID="{5D62AC24-4A0A-41EE-85B0-CBB88B51CB08}" presName="textRect" presStyleLbl="revTx" presStyleIdx="3" presStyleCnt="7">
        <dgm:presLayoutVars>
          <dgm:chMax val="1"/>
          <dgm:chPref val="1"/>
        </dgm:presLayoutVars>
      </dgm:prSet>
      <dgm:spPr/>
    </dgm:pt>
    <dgm:pt modelId="{1A40245F-FA16-4741-AC1C-8F33BC52E0E9}" type="pres">
      <dgm:prSet presAssocID="{1D0DF365-4DEB-44E7-93A0-8E5B328A2733}" presName="sibTrans" presStyleCnt="0"/>
      <dgm:spPr/>
    </dgm:pt>
    <dgm:pt modelId="{597E7FFC-E9A4-48F1-911B-022539BB1CAC}" type="pres">
      <dgm:prSet presAssocID="{219B9756-A5F2-4C06-A438-3B8A9EA7689D}" presName="compNode" presStyleCnt="0"/>
      <dgm:spPr/>
    </dgm:pt>
    <dgm:pt modelId="{7D9FE770-E3DE-463B-B31E-E0ED978C0B45}" type="pres">
      <dgm:prSet presAssocID="{219B9756-A5F2-4C06-A438-3B8A9EA7689D}" presName="iconBgRect" presStyleLbl="bgShp" presStyleIdx="4" presStyleCnt="7"/>
      <dgm:spPr>
        <a:prstGeom prst="round2DiagRect">
          <a:avLst>
            <a:gd name="adj1" fmla="val 29727"/>
            <a:gd name="adj2" fmla="val 0"/>
          </a:avLst>
        </a:prstGeom>
      </dgm:spPr>
    </dgm:pt>
    <dgm:pt modelId="{A29F8606-15C1-4C3D-BDD9-54987E8B8FC8}" type="pres">
      <dgm:prSet presAssocID="{219B9756-A5F2-4C06-A438-3B8A9EA7689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18DB3D2B-A7D6-4B0B-9D8D-8FFA18580BAF}" type="pres">
      <dgm:prSet presAssocID="{219B9756-A5F2-4C06-A438-3B8A9EA7689D}" presName="spaceRect" presStyleCnt="0"/>
      <dgm:spPr/>
    </dgm:pt>
    <dgm:pt modelId="{AF98E5C5-1040-4151-905A-3899F66580B0}" type="pres">
      <dgm:prSet presAssocID="{219B9756-A5F2-4C06-A438-3B8A9EA7689D}" presName="textRect" presStyleLbl="revTx" presStyleIdx="4" presStyleCnt="7">
        <dgm:presLayoutVars>
          <dgm:chMax val="1"/>
          <dgm:chPref val="1"/>
        </dgm:presLayoutVars>
      </dgm:prSet>
      <dgm:spPr/>
    </dgm:pt>
    <dgm:pt modelId="{5ECDF223-C8DB-4A90-86B2-C0B83EBC82D1}" type="pres">
      <dgm:prSet presAssocID="{1A168EA0-5C67-4197-9AE6-275C8829E924}" presName="sibTrans" presStyleCnt="0"/>
      <dgm:spPr/>
    </dgm:pt>
    <dgm:pt modelId="{866C264B-AAA2-4452-8669-CE361CCF4052}" type="pres">
      <dgm:prSet presAssocID="{28C775E6-BA68-41B2-9AF7-A69E5178482F}" presName="compNode" presStyleCnt="0"/>
      <dgm:spPr/>
    </dgm:pt>
    <dgm:pt modelId="{9384C690-716D-42DE-B024-D6E06BD8EE04}" type="pres">
      <dgm:prSet presAssocID="{28C775E6-BA68-41B2-9AF7-A69E5178482F}" presName="iconBgRect" presStyleLbl="bgShp" presStyleIdx="5" presStyleCnt="7"/>
      <dgm:spPr>
        <a:prstGeom prst="round2DiagRect">
          <a:avLst>
            <a:gd name="adj1" fmla="val 29727"/>
            <a:gd name="adj2" fmla="val 0"/>
          </a:avLst>
        </a:prstGeom>
      </dgm:spPr>
    </dgm:pt>
    <dgm:pt modelId="{6E84574D-2F0D-436E-8C66-AA88023A0570}" type="pres">
      <dgm:prSet presAssocID="{28C775E6-BA68-41B2-9AF7-A69E5178482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5A90B0A6-69B8-41F7-B04B-76D43F2A8A2F}" type="pres">
      <dgm:prSet presAssocID="{28C775E6-BA68-41B2-9AF7-A69E5178482F}" presName="spaceRect" presStyleCnt="0"/>
      <dgm:spPr/>
    </dgm:pt>
    <dgm:pt modelId="{E2B6F0A3-89BA-43BD-95B1-298A36829736}" type="pres">
      <dgm:prSet presAssocID="{28C775E6-BA68-41B2-9AF7-A69E5178482F}" presName="textRect" presStyleLbl="revTx" presStyleIdx="5" presStyleCnt="7">
        <dgm:presLayoutVars>
          <dgm:chMax val="1"/>
          <dgm:chPref val="1"/>
        </dgm:presLayoutVars>
      </dgm:prSet>
      <dgm:spPr/>
    </dgm:pt>
    <dgm:pt modelId="{7E737F8A-535C-492C-8147-73F1B14B75CA}" type="pres">
      <dgm:prSet presAssocID="{4A4F6DB7-85C6-478C-87A5-860F78A28E10}" presName="sibTrans" presStyleCnt="0"/>
      <dgm:spPr/>
    </dgm:pt>
    <dgm:pt modelId="{B2A79ADD-74A9-4AFA-A14E-674CD2E05458}" type="pres">
      <dgm:prSet presAssocID="{714633FD-8FAD-40A9-AACB-6997E413F086}" presName="compNode" presStyleCnt="0"/>
      <dgm:spPr/>
    </dgm:pt>
    <dgm:pt modelId="{27D52E01-2F1C-479E-A70C-3772482ADE7F}" type="pres">
      <dgm:prSet presAssocID="{714633FD-8FAD-40A9-AACB-6997E413F086}" presName="iconBgRect" presStyleLbl="bgShp" presStyleIdx="6" presStyleCnt="7"/>
      <dgm:spPr>
        <a:prstGeom prst="round2DiagRect">
          <a:avLst>
            <a:gd name="adj1" fmla="val 29727"/>
            <a:gd name="adj2" fmla="val 0"/>
          </a:avLst>
        </a:prstGeom>
      </dgm:spPr>
    </dgm:pt>
    <dgm:pt modelId="{D43F0C2B-ADB1-4444-80F1-5B55AA9BF2AE}" type="pres">
      <dgm:prSet presAssocID="{714633FD-8FAD-40A9-AACB-6997E413F08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ooks on Shelf"/>
        </a:ext>
      </dgm:extLst>
    </dgm:pt>
    <dgm:pt modelId="{93D0B334-FD70-4D1E-9B28-A6C249D83B3A}" type="pres">
      <dgm:prSet presAssocID="{714633FD-8FAD-40A9-AACB-6997E413F086}" presName="spaceRect" presStyleCnt="0"/>
      <dgm:spPr/>
    </dgm:pt>
    <dgm:pt modelId="{689552A0-83B6-4379-AA2D-3E93BDF974FD}" type="pres">
      <dgm:prSet presAssocID="{714633FD-8FAD-40A9-AACB-6997E413F086}" presName="textRect" presStyleLbl="revTx" presStyleIdx="6" presStyleCnt="7">
        <dgm:presLayoutVars>
          <dgm:chMax val="1"/>
          <dgm:chPref val="1"/>
        </dgm:presLayoutVars>
      </dgm:prSet>
      <dgm:spPr/>
    </dgm:pt>
  </dgm:ptLst>
  <dgm:cxnLst>
    <dgm:cxn modelId="{D6271F03-ECCA-4DE2-9A0E-D6736AB61581}" srcId="{DD0BB82D-09DC-4236-9BF2-D955F949C349}" destId="{5D62AC24-4A0A-41EE-85B0-CBB88B51CB08}" srcOrd="3" destOrd="0" parTransId="{40B64AB7-B112-49F0-9A8E-379D28AB7D35}" sibTransId="{1D0DF365-4DEB-44E7-93A0-8E5B328A2733}"/>
    <dgm:cxn modelId="{B77DA804-D667-AE41-848E-9779BF9AA33D}" type="presOf" srcId="{32537D76-3688-4060-BF91-98E0A4399067}" destId="{C4BDD710-7145-4C7B-9BBD-7A9F304FFFDF}" srcOrd="0" destOrd="0" presId="urn:microsoft.com/office/officeart/2018/5/layout/IconLeafLabelList"/>
    <dgm:cxn modelId="{0972B720-26A1-364D-A70E-EAD5FB339C3B}" type="presOf" srcId="{DD0BB82D-09DC-4236-9BF2-D955F949C349}" destId="{87F8FFF3-BC27-456C-B1BD-539704D3C168}" srcOrd="0" destOrd="0" presId="urn:microsoft.com/office/officeart/2018/5/layout/IconLeafLabelList"/>
    <dgm:cxn modelId="{56688542-AFE6-4441-8942-24CB66E052A2}" srcId="{DD0BB82D-09DC-4236-9BF2-D955F949C349}" destId="{15184AA7-1993-40B4-9525-5D013FA8B83F}" srcOrd="1" destOrd="0" parTransId="{29F671FB-5EA5-4614-A78A-AFF6E6FD833E}" sibTransId="{AF0479CE-0AB4-4817-87EA-FCAB56AB46A5}"/>
    <dgm:cxn modelId="{44B6835C-4B6C-4A12-85FA-8559AFD4934D}" srcId="{DD0BB82D-09DC-4236-9BF2-D955F949C349}" destId="{05C24F34-347A-4D0F-BD33-C97944357B02}" srcOrd="2" destOrd="0" parTransId="{E3D55C66-20DB-49D2-B3F0-0B80A2831072}" sibTransId="{817BC885-4136-47C3-9213-19EE287DB1E6}"/>
    <dgm:cxn modelId="{78080D67-2770-CE40-9DAB-D6218042064F}" type="presOf" srcId="{15184AA7-1993-40B4-9525-5D013FA8B83F}" destId="{6DC4AE06-41E4-44CD-BAE8-F44394C5CC5B}" srcOrd="0" destOrd="0" presId="urn:microsoft.com/office/officeart/2018/5/layout/IconLeafLabelList"/>
    <dgm:cxn modelId="{E9CAEE7E-0D2B-44F2-B082-B93FC5057D9D}" srcId="{05C24F34-347A-4D0F-BD33-C97944357B02}" destId="{C4136963-9884-4AED-A543-1100A9E95B4A}" srcOrd="0" destOrd="0" parTransId="{BB8CF979-4147-4A8F-B84A-924B922DB7DB}" sibTransId="{B1ED3C70-75C8-4D9A-9099-6EF5EECEA6A0}"/>
    <dgm:cxn modelId="{8F8414A8-ABB0-0E48-8716-4181D8F6BCC1}" type="presOf" srcId="{714633FD-8FAD-40A9-AACB-6997E413F086}" destId="{689552A0-83B6-4379-AA2D-3E93BDF974FD}" srcOrd="0" destOrd="0" presId="urn:microsoft.com/office/officeart/2018/5/layout/IconLeafLabelList"/>
    <dgm:cxn modelId="{9BDFDBB2-CF16-5A4A-B785-F7464B774C62}" type="presOf" srcId="{28C775E6-BA68-41B2-9AF7-A69E5178482F}" destId="{E2B6F0A3-89BA-43BD-95B1-298A36829736}" srcOrd="0" destOrd="0" presId="urn:microsoft.com/office/officeart/2018/5/layout/IconLeafLabelList"/>
    <dgm:cxn modelId="{E3E9A9C7-A702-DB4F-BBCD-0DF70CADEED2}" type="presOf" srcId="{5D62AC24-4A0A-41EE-85B0-CBB88B51CB08}" destId="{170D5793-2B31-4C32-A511-BF11182D88FF}" srcOrd="0" destOrd="0" presId="urn:microsoft.com/office/officeart/2018/5/layout/IconLeafLabelList"/>
    <dgm:cxn modelId="{714BCCC7-46AC-B943-B608-189ACBF2C238}" type="presOf" srcId="{219B9756-A5F2-4C06-A438-3B8A9EA7689D}" destId="{AF98E5C5-1040-4151-905A-3899F66580B0}" srcOrd="0" destOrd="0" presId="urn:microsoft.com/office/officeart/2018/5/layout/IconLeafLabelList"/>
    <dgm:cxn modelId="{66C4CFCC-A0B0-944C-8FDC-48D289590309}" type="presOf" srcId="{05C24F34-347A-4D0F-BD33-C97944357B02}" destId="{5D1189FE-3D81-4F23-869E-D5E30E664BDF}" srcOrd="0" destOrd="0" presId="urn:microsoft.com/office/officeart/2018/5/layout/IconLeafLabelList"/>
    <dgm:cxn modelId="{6958BFE4-6456-41F7-A239-2B69BAF755BF}" srcId="{DD0BB82D-09DC-4236-9BF2-D955F949C349}" destId="{32537D76-3688-4060-BF91-98E0A4399067}" srcOrd="0" destOrd="0" parTransId="{E81FBF8A-B864-4813-AEC4-313762A4995B}" sibTransId="{3E135F31-5DD7-4C21-BC1D-51F9A22E05D0}"/>
    <dgm:cxn modelId="{83B074EA-F8E1-42A2-8602-DD81DD9788B9}" srcId="{DD0BB82D-09DC-4236-9BF2-D955F949C349}" destId="{28C775E6-BA68-41B2-9AF7-A69E5178482F}" srcOrd="5" destOrd="0" parTransId="{1C747842-028B-4D40-873C-F41315B6D6CA}" sibTransId="{4A4F6DB7-85C6-478C-87A5-860F78A28E10}"/>
    <dgm:cxn modelId="{6254E9EB-B1B7-4FD9-80DF-F698133CA074}" srcId="{DD0BB82D-09DC-4236-9BF2-D955F949C349}" destId="{714633FD-8FAD-40A9-AACB-6997E413F086}" srcOrd="6" destOrd="0" parTransId="{0801638A-5E47-4002-84A7-ABA903E5C98A}" sibTransId="{00BB95DE-2BBB-4989-AB6D-7A7F8AC9AD3C}"/>
    <dgm:cxn modelId="{81C8EAF8-086E-4440-A4F7-052DCF64710C}" srcId="{DD0BB82D-09DC-4236-9BF2-D955F949C349}" destId="{219B9756-A5F2-4C06-A438-3B8A9EA7689D}" srcOrd="4" destOrd="0" parTransId="{57EFBFA4-4600-4781-9E0A-8FAD12651A52}" sibTransId="{1A168EA0-5C67-4197-9AE6-275C8829E924}"/>
    <dgm:cxn modelId="{31485A97-9E00-F24E-8763-E791E83A11D9}" type="presParOf" srcId="{87F8FFF3-BC27-456C-B1BD-539704D3C168}" destId="{B6183BA3-899A-45F7-9CF0-F6FEE77402FE}" srcOrd="0" destOrd="0" presId="urn:microsoft.com/office/officeart/2018/5/layout/IconLeafLabelList"/>
    <dgm:cxn modelId="{33D183D2-A2FF-2C47-9959-36C2F6972D6D}" type="presParOf" srcId="{B6183BA3-899A-45F7-9CF0-F6FEE77402FE}" destId="{A3E2B9EE-5EC6-4F3F-9A3E-B1723454F9A3}" srcOrd="0" destOrd="0" presId="urn:microsoft.com/office/officeart/2018/5/layout/IconLeafLabelList"/>
    <dgm:cxn modelId="{715C1DA8-6EB8-1746-92FA-16B3C3966DFD}" type="presParOf" srcId="{B6183BA3-899A-45F7-9CF0-F6FEE77402FE}" destId="{F6DC8AE0-C4FC-4AB4-ABBC-3FB80710319C}" srcOrd="1" destOrd="0" presId="urn:microsoft.com/office/officeart/2018/5/layout/IconLeafLabelList"/>
    <dgm:cxn modelId="{BCDD7199-38ED-F04B-94AB-0953367B9707}" type="presParOf" srcId="{B6183BA3-899A-45F7-9CF0-F6FEE77402FE}" destId="{D43F33CB-3C1B-4AFD-9EEF-23057A15C6F3}" srcOrd="2" destOrd="0" presId="urn:microsoft.com/office/officeart/2018/5/layout/IconLeafLabelList"/>
    <dgm:cxn modelId="{D9875328-80ED-5448-9FA1-67291C84565E}" type="presParOf" srcId="{B6183BA3-899A-45F7-9CF0-F6FEE77402FE}" destId="{C4BDD710-7145-4C7B-9BBD-7A9F304FFFDF}" srcOrd="3" destOrd="0" presId="urn:microsoft.com/office/officeart/2018/5/layout/IconLeafLabelList"/>
    <dgm:cxn modelId="{B902C98A-687A-D748-BE0E-1EEA84DC55B5}" type="presParOf" srcId="{87F8FFF3-BC27-456C-B1BD-539704D3C168}" destId="{CE8C620D-37C3-46B5-A2C7-01AEC6AABFE3}" srcOrd="1" destOrd="0" presId="urn:microsoft.com/office/officeart/2018/5/layout/IconLeafLabelList"/>
    <dgm:cxn modelId="{A8965EE9-E2F1-8847-BE32-5DE77B7CE0DE}" type="presParOf" srcId="{87F8FFF3-BC27-456C-B1BD-539704D3C168}" destId="{3CE2D86F-DD10-4078-896D-BE8CA5C0BC4D}" srcOrd="2" destOrd="0" presId="urn:microsoft.com/office/officeart/2018/5/layout/IconLeafLabelList"/>
    <dgm:cxn modelId="{7B5076C8-A3DB-D745-8584-EA784612B13C}" type="presParOf" srcId="{3CE2D86F-DD10-4078-896D-BE8CA5C0BC4D}" destId="{37A7C643-A457-4308-ACD4-CF69DE7281C3}" srcOrd="0" destOrd="0" presId="urn:microsoft.com/office/officeart/2018/5/layout/IconLeafLabelList"/>
    <dgm:cxn modelId="{3579C7C2-7AFC-6C48-A91C-4593595CAF7C}" type="presParOf" srcId="{3CE2D86F-DD10-4078-896D-BE8CA5C0BC4D}" destId="{9114126B-F0BA-469F-BD01-B0A3BE1FAEB7}" srcOrd="1" destOrd="0" presId="urn:microsoft.com/office/officeart/2018/5/layout/IconLeafLabelList"/>
    <dgm:cxn modelId="{2CD86F2C-DEB8-704D-B2F0-A1A3BAC8FFA2}" type="presParOf" srcId="{3CE2D86F-DD10-4078-896D-BE8CA5C0BC4D}" destId="{AF2EBAD6-3F01-449F-9583-CC8C449C34F8}" srcOrd="2" destOrd="0" presId="urn:microsoft.com/office/officeart/2018/5/layout/IconLeafLabelList"/>
    <dgm:cxn modelId="{DAF796FC-9ECD-5749-A399-8F2980D6F484}" type="presParOf" srcId="{3CE2D86F-DD10-4078-896D-BE8CA5C0BC4D}" destId="{6DC4AE06-41E4-44CD-BAE8-F44394C5CC5B}" srcOrd="3" destOrd="0" presId="urn:microsoft.com/office/officeart/2018/5/layout/IconLeafLabelList"/>
    <dgm:cxn modelId="{74DEB52F-B43A-C744-BC5C-AA21589AABDB}" type="presParOf" srcId="{87F8FFF3-BC27-456C-B1BD-539704D3C168}" destId="{15995777-E04A-4E71-BE9E-0D6C1CCC86A9}" srcOrd="3" destOrd="0" presId="urn:microsoft.com/office/officeart/2018/5/layout/IconLeafLabelList"/>
    <dgm:cxn modelId="{7AEAC55D-C9E4-1D4D-992A-3BDA49F44377}" type="presParOf" srcId="{87F8FFF3-BC27-456C-B1BD-539704D3C168}" destId="{128C8E13-9495-469C-9488-2B2812208A6B}" srcOrd="4" destOrd="0" presId="urn:microsoft.com/office/officeart/2018/5/layout/IconLeafLabelList"/>
    <dgm:cxn modelId="{405F0438-D69A-8242-9033-40FE4A19AD41}" type="presParOf" srcId="{128C8E13-9495-469C-9488-2B2812208A6B}" destId="{02DCEABC-E979-460B-9259-2020DA759593}" srcOrd="0" destOrd="0" presId="urn:microsoft.com/office/officeart/2018/5/layout/IconLeafLabelList"/>
    <dgm:cxn modelId="{68C96802-2ADA-4E4C-927A-FE6345ECA789}" type="presParOf" srcId="{128C8E13-9495-469C-9488-2B2812208A6B}" destId="{E16F2AF0-F7F0-4A8E-BDB5-0FF8131DAFDA}" srcOrd="1" destOrd="0" presId="urn:microsoft.com/office/officeart/2018/5/layout/IconLeafLabelList"/>
    <dgm:cxn modelId="{CE3564F0-BE20-684D-9CA8-04F4C1E0ACAC}" type="presParOf" srcId="{128C8E13-9495-469C-9488-2B2812208A6B}" destId="{42451607-9CC3-468F-823E-36CD456AC2D4}" srcOrd="2" destOrd="0" presId="urn:microsoft.com/office/officeart/2018/5/layout/IconLeafLabelList"/>
    <dgm:cxn modelId="{45959FFA-1674-354D-AFAA-22407DA10873}" type="presParOf" srcId="{128C8E13-9495-469C-9488-2B2812208A6B}" destId="{5D1189FE-3D81-4F23-869E-D5E30E664BDF}" srcOrd="3" destOrd="0" presId="urn:microsoft.com/office/officeart/2018/5/layout/IconLeafLabelList"/>
    <dgm:cxn modelId="{F2BB3C18-2EA8-7E4E-AA71-37CAF2EB9BDA}" type="presParOf" srcId="{87F8FFF3-BC27-456C-B1BD-539704D3C168}" destId="{81486120-0961-4B89-AD48-32F6C574A9C1}" srcOrd="5" destOrd="0" presId="urn:microsoft.com/office/officeart/2018/5/layout/IconLeafLabelList"/>
    <dgm:cxn modelId="{701B08E1-822E-3749-B0E7-3CDF95458109}" type="presParOf" srcId="{87F8FFF3-BC27-456C-B1BD-539704D3C168}" destId="{62C44DE3-D233-418C-8FFB-C3BEC9963993}" srcOrd="6" destOrd="0" presId="urn:microsoft.com/office/officeart/2018/5/layout/IconLeafLabelList"/>
    <dgm:cxn modelId="{1A59A415-D009-1C41-8F31-F51DEE336022}" type="presParOf" srcId="{62C44DE3-D233-418C-8FFB-C3BEC9963993}" destId="{1B1B5852-FC69-4AC2-BD8A-3701EC1E621B}" srcOrd="0" destOrd="0" presId="urn:microsoft.com/office/officeart/2018/5/layout/IconLeafLabelList"/>
    <dgm:cxn modelId="{4BEE9512-16B3-8B41-960F-3EF3CB3EDD4B}" type="presParOf" srcId="{62C44DE3-D233-418C-8FFB-C3BEC9963993}" destId="{05692A9F-15CF-48F5-9543-DC68633C4C48}" srcOrd="1" destOrd="0" presId="urn:microsoft.com/office/officeart/2018/5/layout/IconLeafLabelList"/>
    <dgm:cxn modelId="{94CF9F29-C1E6-FD44-A30F-A99A90285AB0}" type="presParOf" srcId="{62C44DE3-D233-418C-8FFB-C3BEC9963993}" destId="{47D70B96-6D04-4446-A944-76B002754DCA}" srcOrd="2" destOrd="0" presId="urn:microsoft.com/office/officeart/2018/5/layout/IconLeafLabelList"/>
    <dgm:cxn modelId="{10FE95A3-B04B-1F4C-9E65-4CF7F18CBC5C}" type="presParOf" srcId="{62C44DE3-D233-418C-8FFB-C3BEC9963993}" destId="{170D5793-2B31-4C32-A511-BF11182D88FF}" srcOrd="3" destOrd="0" presId="urn:microsoft.com/office/officeart/2018/5/layout/IconLeafLabelList"/>
    <dgm:cxn modelId="{D31676D6-6A02-7C4F-993D-41FAE0266348}" type="presParOf" srcId="{87F8FFF3-BC27-456C-B1BD-539704D3C168}" destId="{1A40245F-FA16-4741-AC1C-8F33BC52E0E9}" srcOrd="7" destOrd="0" presId="urn:microsoft.com/office/officeart/2018/5/layout/IconLeafLabelList"/>
    <dgm:cxn modelId="{5BCCE936-800F-464D-A7DA-3819F3ACDE74}" type="presParOf" srcId="{87F8FFF3-BC27-456C-B1BD-539704D3C168}" destId="{597E7FFC-E9A4-48F1-911B-022539BB1CAC}" srcOrd="8" destOrd="0" presId="urn:microsoft.com/office/officeart/2018/5/layout/IconLeafLabelList"/>
    <dgm:cxn modelId="{1DD6A2C2-9240-AF4D-AE9D-1A532D48DC9E}" type="presParOf" srcId="{597E7FFC-E9A4-48F1-911B-022539BB1CAC}" destId="{7D9FE770-E3DE-463B-B31E-E0ED978C0B45}" srcOrd="0" destOrd="0" presId="urn:microsoft.com/office/officeart/2018/5/layout/IconLeafLabelList"/>
    <dgm:cxn modelId="{F0B4DA5E-854C-A44F-AA03-F7766029A5D7}" type="presParOf" srcId="{597E7FFC-E9A4-48F1-911B-022539BB1CAC}" destId="{A29F8606-15C1-4C3D-BDD9-54987E8B8FC8}" srcOrd="1" destOrd="0" presId="urn:microsoft.com/office/officeart/2018/5/layout/IconLeafLabelList"/>
    <dgm:cxn modelId="{68CA846A-934E-4B43-9C10-EDD9382B237C}" type="presParOf" srcId="{597E7FFC-E9A4-48F1-911B-022539BB1CAC}" destId="{18DB3D2B-A7D6-4B0B-9D8D-8FFA18580BAF}" srcOrd="2" destOrd="0" presId="urn:microsoft.com/office/officeart/2018/5/layout/IconLeafLabelList"/>
    <dgm:cxn modelId="{EF76A585-9CBB-2241-B5B7-6F9DA907B50D}" type="presParOf" srcId="{597E7FFC-E9A4-48F1-911B-022539BB1CAC}" destId="{AF98E5C5-1040-4151-905A-3899F66580B0}" srcOrd="3" destOrd="0" presId="urn:microsoft.com/office/officeart/2018/5/layout/IconLeafLabelList"/>
    <dgm:cxn modelId="{7BB6E073-5B6B-5344-9AB6-3EBA4167EB1E}" type="presParOf" srcId="{87F8FFF3-BC27-456C-B1BD-539704D3C168}" destId="{5ECDF223-C8DB-4A90-86B2-C0B83EBC82D1}" srcOrd="9" destOrd="0" presId="urn:microsoft.com/office/officeart/2018/5/layout/IconLeafLabelList"/>
    <dgm:cxn modelId="{BE9F36BA-A965-3C40-97E4-D19F6476891A}" type="presParOf" srcId="{87F8FFF3-BC27-456C-B1BD-539704D3C168}" destId="{866C264B-AAA2-4452-8669-CE361CCF4052}" srcOrd="10" destOrd="0" presId="urn:microsoft.com/office/officeart/2018/5/layout/IconLeafLabelList"/>
    <dgm:cxn modelId="{BF47F172-30CB-D244-B55F-80A710F085D6}" type="presParOf" srcId="{866C264B-AAA2-4452-8669-CE361CCF4052}" destId="{9384C690-716D-42DE-B024-D6E06BD8EE04}" srcOrd="0" destOrd="0" presId="urn:microsoft.com/office/officeart/2018/5/layout/IconLeafLabelList"/>
    <dgm:cxn modelId="{3E3F7B16-2B32-9549-9CE3-1CBA81A253C7}" type="presParOf" srcId="{866C264B-AAA2-4452-8669-CE361CCF4052}" destId="{6E84574D-2F0D-436E-8C66-AA88023A0570}" srcOrd="1" destOrd="0" presId="urn:microsoft.com/office/officeart/2018/5/layout/IconLeafLabelList"/>
    <dgm:cxn modelId="{FFC5E7B4-4ABE-1E44-9415-13EF8D356744}" type="presParOf" srcId="{866C264B-AAA2-4452-8669-CE361CCF4052}" destId="{5A90B0A6-69B8-41F7-B04B-76D43F2A8A2F}" srcOrd="2" destOrd="0" presId="urn:microsoft.com/office/officeart/2018/5/layout/IconLeafLabelList"/>
    <dgm:cxn modelId="{2B182AED-9B8C-A546-8FEB-FD4CAB8F403C}" type="presParOf" srcId="{866C264B-AAA2-4452-8669-CE361CCF4052}" destId="{E2B6F0A3-89BA-43BD-95B1-298A36829736}" srcOrd="3" destOrd="0" presId="urn:microsoft.com/office/officeart/2018/5/layout/IconLeafLabelList"/>
    <dgm:cxn modelId="{C1928BF5-9AF4-334A-9627-2E11920D0F4A}" type="presParOf" srcId="{87F8FFF3-BC27-456C-B1BD-539704D3C168}" destId="{7E737F8A-535C-492C-8147-73F1B14B75CA}" srcOrd="11" destOrd="0" presId="urn:microsoft.com/office/officeart/2018/5/layout/IconLeafLabelList"/>
    <dgm:cxn modelId="{9587A968-EF4A-7D47-B554-8F23D721478C}" type="presParOf" srcId="{87F8FFF3-BC27-456C-B1BD-539704D3C168}" destId="{B2A79ADD-74A9-4AFA-A14E-674CD2E05458}" srcOrd="12" destOrd="0" presId="urn:microsoft.com/office/officeart/2018/5/layout/IconLeafLabelList"/>
    <dgm:cxn modelId="{E3F691D5-E19F-424E-9C1B-70DC64AACF0E}" type="presParOf" srcId="{B2A79ADD-74A9-4AFA-A14E-674CD2E05458}" destId="{27D52E01-2F1C-479E-A70C-3772482ADE7F}" srcOrd="0" destOrd="0" presId="urn:microsoft.com/office/officeart/2018/5/layout/IconLeafLabelList"/>
    <dgm:cxn modelId="{9384A7E4-B550-9141-8252-4AF19E45190F}" type="presParOf" srcId="{B2A79ADD-74A9-4AFA-A14E-674CD2E05458}" destId="{D43F0C2B-ADB1-4444-80F1-5B55AA9BF2AE}" srcOrd="1" destOrd="0" presId="urn:microsoft.com/office/officeart/2018/5/layout/IconLeafLabelList"/>
    <dgm:cxn modelId="{9E44C417-9144-A142-ADD3-E5822301473D}" type="presParOf" srcId="{B2A79ADD-74A9-4AFA-A14E-674CD2E05458}" destId="{93D0B334-FD70-4D1E-9B28-A6C249D83B3A}" srcOrd="2" destOrd="0" presId="urn:microsoft.com/office/officeart/2018/5/layout/IconLeafLabelList"/>
    <dgm:cxn modelId="{8B94A0AE-3311-1147-B61D-30F197E879A9}" type="presParOf" srcId="{B2A79ADD-74A9-4AFA-A14E-674CD2E05458}" destId="{689552A0-83B6-4379-AA2D-3E93BDF974F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EB274D-F16C-43B7-A258-C80DE75AC637}" type="doc">
      <dgm:prSet loTypeId="urn:microsoft.com/office/officeart/2016/7/layout/VerticalSolidActionList" loCatId="List" qsTypeId="urn:microsoft.com/office/officeart/2005/8/quickstyle/simple1" qsCatId="simple" csTypeId="urn:microsoft.com/office/officeart/2005/8/colors/accent2_2" csCatId="accent2" phldr="1"/>
      <dgm:spPr/>
      <dgm:t>
        <a:bodyPr/>
        <a:lstStyle/>
        <a:p>
          <a:endParaRPr lang="en-US"/>
        </a:p>
      </dgm:t>
    </dgm:pt>
    <dgm:pt modelId="{272242D0-C587-4FCD-AD13-A2C8069FA315}">
      <dgm:prSet/>
      <dgm:spPr/>
      <dgm:t>
        <a:bodyPr/>
        <a:lstStyle/>
        <a:p>
          <a:r>
            <a:rPr lang="en-US" b="1" dirty="0"/>
            <a:t>Alcohol use in the U.S.</a:t>
          </a:r>
          <a:endParaRPr lang="en-US" dirty="0"/>
        </a:p>
      </dgm:t>
    </dgm:pt>
    <dgm:pt modelId="{74A9305F-5CEE-4FBE-B8FE-9A6EACF0DECF}" type="parTrans" cxnId="{C6DAD42B-F20E-428B-A812-54AFCC918AFC}">
      <dgm:prSet/>
      <dgm:spPr/>
      <dgm:t>
        <a:bodyPr/>
        <a:lstStyle/>
        <a:p>
          <a:endParaRPr lang="en-US"/>
        </a:p>
      </dgm:t>
    </dgm:pt>
    <dgm:pt modelId="{900018D1-C6A0-412C-B46B-93DBE2A0FF4F}" type="sibTrans" cxnId="{C6DAD42B-F20E-428B-A812-54AFCC918AFC}">
      <dgm:prSet/>
      <dgm:spPr/>
      <dgm:t>
        <a:bodyPr/>
        <a:lstStyle/>
        <a:p>
          <a:endParaRPr lang="en-US"/>
        </a:p>
      </dgm:t>
    </dgm:pt>
    <dgm:pt modelId="{E28C7E5F-4EBF-4A9C-8E9D-766132F32DF7}">
      <dgm:prSet custT="1"/>
      <dgm:spPr/>
      <dgm:t>
        <a:bodyPr/>
        <a:lstStyle/>
        <a:p>
          <a:r>
            <a:rPr lang="en-US" sz="1300" dirty="0"/>
            <a:t>In 2018, at the time of collecting data: 26.5% of adults (18+years) reported binge drinking within the past month.</a:t>
          </a:r>
          <a:r>
            <a:rPr lang="en-US" sz="1300" baseline="30000" dirty="0"/>
            <a:t>2</a:t>
          </a:r>
          <a:endParaRPr lang="en-US" sz="1300" dirty="0"/>
        </a:p>
      </dgm:t>
    </dgm:pt>
    <dgm:pt modelId="{09055179-8EBA-4A75-95FC-58DCC3F3E832}" type="parTrans" cxnId="{C9EFA2BF-51DC-4268-B05F-719516EA00B7}">
      <dgm:prSet/>
      <dgm:spPr/>
      <dgm:t>
        <a:bodyPr/>
        <a:lstStyle/>
        <a:p>
          <a:endParaRPr lang="en-US"/>
        </a:p>
      </dgm:t>
    </dgm:pt>
    <dgm:pt modelId="{9A525CC5-3245-4BF9-B125-D5D95BECD7AE}" type="sibTrans" cxnId="{C9EFA2BF-51DC-4268-B05F-719516EA00B7}">
      <dgm:prSet/>
      <dgm:spPr/>
      <dgm:t>
        <a:bodyPr/>
        <a:lstStyle/>
        <a:p>
          <a:endParaRPr lang="en-US"/>
        </a:p>
      </dgm:t>
    </dgm:pt>
    <dgm:pt modelId="{31F9D1E5-5F1B-4A23-9365-BE9006DEE8DB}">
      <dgm:prSet/>
      <dgm:spPr/>
      <dgm:t>
        <a:bodyPr/>
        <a:lstStyle/>
        <a:p>
          <a:r>
            <a:rPr lang="en-US" b="1" dirty="0"/>
            <a:t>Alcohol Use Disorder (AUD) in the U.S.</a:t>
          </a:r>
          <a:endParaRPr lang="en-US" dirty="0"/>
        </a:p>
      </dgm:t>
    </dgm:pt>
    <dgm:pt modelId="{99397B28-02E3-4D85-81B0-BEBAE76A8972}" type="parTrans" cxnId="{57D2F4F8-7C21-418B-9A50-9AB4FAC62452}">
      <dgm:prSet/>
      <dgm:spPr/>
      <dgm:t>
        <a:bodyPr/>
        <a:lstStyle/>
        <a:p>
          <a:endParaRPr lang="en-US"/>
        </a:p>
      </dgm:t>
    </dgm:pt>
    <dgm:pt modelId="{77230679-0C4B-4350-9B1C-4F92E26E26B8}" type="sibTrans" cxnId="{57D2F4F8-7C21-418B-9A50-9AB4FAC62452}">
      <dgm:prSet/>
      <dgm:spPr/>
      <dgm:t>
        <a:bodyPr/>
        <a:lstStyle/>
        <a:p>
          <a:endParaRPr lang="en-US"/>
        </a:p>
      </dgm:t>
    </dgm:pt>
    <dgm:pt modelId="{66AF12F9-B1C5-4355-84D9-681EEA02F227}">
      <dgm:prSet custT="1"/>
      <dgm:spPr/>
      <dgm:t>
        <a:bodyPr/>
        <a:lstStyle/>
        <a:p>
          <a:r>
            <a:rPr lang="en-US" sz="1500" dirty="0"/>
            <a:t>I</a:t>
          </a:r>
          <a:r>
            <a:rPr lang="en-US" sz="1300" dirty="0"/>
            <a:t>n 2018, 14.4 million adults had AUD.</a:t>
          </a:r>
          <a:r>
            <a:rPr lang="en-US" sz="1300" baseline="30000" dirty="0"/>
            <a:t>2</a:t>
          </a:r>
          <a:endParaRPr lang="en-US" sz="1300" dirty="0"/>
        </a:p>
      </dgm:t>
    </dgm:pt>
    <dgm:pt modelId="{27043C82-D782-4E1A-877D-198072B5AA5D}" type="parTrans" cxnId="{410E35E1-C8B7-40DC-A06C-458D64956CDC}">
      <dgm:prSet/>
      <dgm:spPr/>
      <dgm:t>
        <a:bodyPr/>
        <a:lstStyle/>
        <a:p>
          <a:endParaRPr lang="en-US"/>
        </a:p>
      </dgm:t>
    </dgm:pt>
    <dgm:pt modelId="{591F0E6B-D942-4043-907D-D81714AE8FB2}" type="sibTrans" cxnId="{410E35E1-C8B7-40DC-A06C-458D64956CDC}">
      <dgm:prSet/>
      <dgm:spPr/>
      <dgm:t>
        <a:bodyPr/>
        <a:lstStyle/>
        <a:p>
          <a:endParaRPr lang="en-US"/>
        </a:p>
      </dgm:t>
    </dgm:pt>
    <dgm:pt modelId="{A1DF913F-0B3C-471F-8816-058B5FF745CB}">
      <dgm:prSet custT="1"/>
      <dgm:spPr/>
      <dgm:t>
        <a:bodyPr/>
        <a:lstStyle/>
        <a:p>
          <a:r>
            <a:rPr lang="en-US" sz="1300" dirty="0"/>
            <a:t>Of this population- 9.2 million were men; and 5.3 million were female.</a:t>
          </a:r>
          <a:r>
            <a:rPr lang="en-US" sz="1300" baseline="30000" dirty="0"/>
            <a:t>2</a:t>
          </a:r>
          <a:endParaRPr lang="en-US" sz="1300" dirty="0"/>
        </a:p>
      </dgm:t>
    </dgm:pt>
    <dgm:pt modelId="{CF921583-254F-4CA8-B6BD-666C9D549E18}" type="parTrans" cxnId="{3365D8EC-C708-4DD6-B97A-A5B64C20114F}">
      <dgm:prSet/>
      <dgm:spPr/>
      <dgm:t>
        <a:bodyPr/>
        <a:lstStyle/>
        <a:p>
          <a:endParaRPr lang="en-US"/>
        </a:p>
      </dgm:t>
    </dgm:pt>
    <dgm:pt modelId="{4BA069A5-E45D-47E6-B1A5-B080A7F2EB8D}" type="sibTrans" cxnId="{3365D8EC-C708-4DD6-B97A-A5B64C20114F}">
      <dgm:prSet/>
      <dgm:spPr/>
      <dgm:t>
        <a:bodyPr/>
        <a:lstStyle/>
        <a:p>
          <a:endParaRPr lang="en-US"/>
        </a:p>
      </dgm:t>
    </dgm:pt>
    <dgm:pt modelId="{B4C6C546-3674-4915-A972-A0557D13D1D0}">
      <dgm:prSet/>
      <dgm:spPr/>
      <dgm:t>
        <a:bodyPr/>
        <a:lstStyle/>
        <a:p>
          <a:r>
            <a:rPr lang="en-US" b="1" dirty="0"/>
            <a:t>Alcohol Related Deaths: </a:t>
          </a:r>
          <a:endParaRPr lang="en-US" dirty="0"/>
        </a:p>
      </dgm:t>
    </dgm:pt>
    <dgm:pt modelId="{ADA90F61-CCB9-46B2-AE05-CD340133943E}" type="parTrans" cxnId="{4A78BC5E-5E79-4EDB-BEFA-E5833AE3B698}">
      <dgm:prSet/>
      <dgm:spPr/>
      <dgm:t>
        <a:bodyPr/>
        <a:lstStyle/>
        <a:p>
          <a:endParaRPr lang="en-US"/>
        </a:p>
      </dgm:t>
    </dgm:pt>
    <dgm:pt modelId="{3FB635B4-52C4-40AD-BFC2-367CDFEC1D22}" type="sibTrans" cxnId="{4A78BC5E-5E79-4EDB-BEFA-E5833AE3B698}">
      <dgm:prSet/>
      <dgm:spPr/>
      <dgm:t>
        <a:bodyPr/>
        <a:lstStyle/>
        <a:p>
          <a:endParaRPr lang="en-US"/>
        </a:p>
      </dgm:t>
    </dgm:pt>
    <dgm:pt modelId="{4E73A816-8819-4EAD-9F16-D59136F77FB5}">
      <dgm:prSet custT="1"/>
      <dgm:spPr/>
      <dgm:t>
        <a:bodyPr/>
        <a:lstStyle/>
        <a:p>
          <a:r>
            <a:rPr lang="en-US" sz="1300" dirty="0"/>
            <a:t>Approximately 88,000 people die from alcohol- related causes per year.</a:t>
          </a:r>
          <a:r>
            <a:rPr lang="en-US" sz="1300" baseline="30000" dirty="0"/>
            <a:t>2</a:t>
          </a:r>
          <a:endParaRPr lang="en-US" sz="1300" dirty="0"/>
        </a:p>
      </dgm:t>
    </dgm:pt>
    <dgm:pt modelId="{B7CAFAE5-E5E9-4F9E-9D44-F0B51E61AE75}" type="parTrans" cxnId="{C3F1992D-C9CA-4507-B32D-A9E41EEFA39E}">
      <dgm:prSet/>
      <dgm:spPr/>
      <dgm:t>
        <a:bodyPr/>
        <a:lstStyle/>
        <a:p>
          <a:endParaRPr lang="en-US"/>
        </a:p>
      </dgm:t>
    </dgm:pt>
    <dgm:pt modelId="{D73681F1-4A37-4816-A52C-55CAE5768015}" type="sibTrans" cxnId="{C3F1992D-C9CA-4507-B32D-A9E41EEFA39E}">
      <dgm:prSet/>
      <dgm:spPr/>
      <dgm:t>
        <a:bodyPr/>
        <a:lstStyle/>
        <a:p>
          <a:endParaRPr lang="en-US"/>
        </a:p>
      </dgm:t>
    </dgm:pt>
    <dgm:pt modelId="{58B14788-86C3-4888-ACBF-C5AB7F663990}">
      <dgm:prSet custT="1"/>
      <dgm:spPr/>
      <dgm:t>
        <a:bodyPr/>
        <a:lstStyle/>
        <a:p>
          <a:r>
            <a:rPr lang="en-US" sz="1300" dirty="0">
              <a:sym typeface="Wingdings" pitchFamily="2" charset="2"/>
            </a:rPr>
            <a:t> </a:t>
          </a:r>
          <a:r>
            <a:rPr lang="en-US" sz="1300" dirty="0"/>
            <a:t>62,000 Men; 26,000 Women.</a:t>
          </a:r>
          <a:r>
            <a:rPr lang="en-US" sz="1300" baseline="30000" dirty="0"/>
            <a:t>2</a:t>
          </a:r>
          <a:endParaRPr lang="en-US" sz="1300" dirty="0"/>
        </a:p>
      </dgm:t>
    </dgm:pt>
    <dgm:pt modelId="{3D3AE931-B228-4591-8CE1-01CD5AD54291}" type="parTrans" cxnId="{2DF0906A-16B9-4DEA-9110-5DE944DE86B3}">
      <dgm:prSet/>
      <dgm:spPr/>
      <dgm:t>
        <a:bodyPr/>
        <a:lstStyle/>
        <a:p>
          <a:endParaRPr lang="en-US"/>
        </a:p>
      </dgm:t>
    </dgm:pt>
    <dgm:pt modelId="{D342E51C-51AD-4483-A812-5EE778179E0D}" type="sibTrans" cxnId="{2DF0906A-16B9-4DEA-9110-5DE944DE86B3}">
      <dgm:prSet/>
      <dgm:spPr/>
      <dgm:t>
        <a:bodyPr/>
        <a:lstStyle/>
        <a:p>
          <a:endParaRPr lang="en-US"/>
        </a:p>
      </dgm:t>
    </dgm:pt>
    <dgm:pt modelId="{FEC161DD-8D0A-4536-A66E-0388B3E0DB50}">
      <dgm:prSet custT="1"/>
      <dgm:spPr/>
      <dgm:t>
        <a:bodyPr/>
        <a:lstStyle/>
        <a:p>
          <a:r>
            <a:rPr lang="en-US" sz="1300" dirty="0"/>
            <a:t>Alcohol is the 3</a:t>
          </a:r>
          <a:r>
            <a:rPr lang="en-US" sz="1300" baseline="30000" dirty="0"/>
            <a:t>rd</a:t>
          </a:r>
          <a:r>
            <a:rPr lang="en-US" sz="1300" dirty="0"/>
            <a:t> leading preventable cause of death in the U.S.</a:t>
          </a:r>
          <a:r>
            <a:rPr lang="en-US" sz="1300" baseline="30000" dirty="0"/>
            <a:t>2</a:t>
          </a:r>
          <a:endParaRPr lang="en-US" sz="1300" dirty="0"/>
        </a:p>
      </dgm:t>
    </dgm:pt>
    <dgm:pt modelId="{8B7E5518-578C-4708-A1CA-87EA5A37FC71}" type="parTrans" cxnId="{73B6687D-D1C0-4707-B871-D577B59AE4E6}">
      <dgm:prSet/>
      <dgm:spPr/>
      <dgm:t>
        <a:bodyPr/>
        <a:lstStyle/>
        <a:p>
          <a:endParaRPr lang="en-US"/>
        </a:p>
      </dgm:t>
    </dgm:pt>
    <dgm:pt modelId="{9489178D-B6D6-4310-91A7-D5AD80564DF4}" type="sibTrans" cxnId="{73B6687D-D1C0-4707-B871-D577B59AE4E6}">
      <dgm:prSet/>
      <dgm:spPr/>
      <dgm:t>
        <a:bodyPr/>
        <a:lstStyle/>
        <a:p>
          <a:endParaRPr lang="en-US"/>
        </a:p>
      </dgm:t>
    </dgm:pt>
    <dgm:pt modelId="{E8628F82-D0A0-4FC0-904F-512D66BC87A6}">
      <dgm:prSet/>
      <dgm:spPr/>
      <dgm:t>
        <a:bodyPr/>
        <a:lstStyle/>
        <a:p>
          <a:r>
            <a:rPr lang="en-US" b="1"/>
            <a:t>Global Effects:</a:t>
          </a:r>
          <a:endParaRPr lang="en-US"/>
        </a:p>
      </dgm:t>
    </dgm:pt>
    <dgm:pt modelId="{7D5E639F-A51B-4F9C-8442-621D96BC81B4}" type="parTrans" cxnId="{AA51661A-AFC8-48CA-A347-A2094773FA41}">
      <dgm:prSet/>
      <dgm:spPr/>
      <dgm:t>
        <a:bodyPr/>
        <a:lstStyle/>
        <a:p>
          <a:endParaRPr lang="en-US"/>
        </a:p>
      </dgm:t>
    </dgm:pt>
    <dgm:pt modelId="{3B42DA32-B53C-4550-A905-CD5C9394D0FB}" type="sibTrans" cxnId="{AA51661A-AFC8-48CA-A347-A2094773FA41}">
      <dgm:prSet/>
      <dgm:spPr/>
      <dgm:t>
        <a:bodyPr/>
        <a:lstStyle/>
        <a:p>
          <a:endParaRPr lang="en-US"/>
        </a:p>
      </dgm:t>
    </dgm:pt>
    <dgm:pt modelId="{45C6315C-CFA3-4F0A-812F-2AAD5DD4AEDB}">
      <dgm:prSet custT="1"/>
      <dgm:spPr/>
      <dgm:t>
        <a:bodyPr/>
        <a:lstStyle/>
        <a:p>
          <a:pPr>
            <a:buFont typeface="Arial" panose="020B0604020202020204" pitchFamily="34" charset="0"/>
            <a:buNone/>
          </a:pPr>
          <a:endParaRPr lang="en-US" sz="1300" dirty="0"/>
        </a:p>
        <a:p>
          <a:pPr>
            <a:buFont typeface="Arial" panose="020B0604020202020204" pitchFamily="34" charset="0"/>
            <a:buNone/>
          </a:pPr>
          <a:r>
            <a:rPr lang="en-US" sz="1300" dirty="0"/>
            <a:t>In 2014, the WHO reported that “200 diseases and injury-related health conditions” were caused by alcohol use.</a:t>
          </a:r>
          <a:r>
            <a:rPr lang="en-US" sz="1300" baseline="30000" dirty="0"/>
            <a:t>2</a:t>
          </a:r>
        </a:p>
        <a:p>
          <a:pPr>
            <a:buFont typeface="Arial" panose="020B0604020202020204" pitchFamily="34" charset="0"/>
            <a:buNone/>
          </a:pPr>
          <a:endParaRPr lang="en-US" sz="1300" dirty="0"/>
        </a:p>
        <a:p>
          <a:pPr>
            <a:buFont typeface="Arial" panose="020B0604020202020204" pitchFamily="34" charset="0"/>
            <a:buNone/>
          </a:pPr>
          <a:r>
            <a:rPr lang="en-US" sz="1300" dirty="0"/>
            <a:t>Alcohol Misuse is the 5 leading risk factor for death and disability on a global scale.</a:t>
          </a:r>
          <a:r>
            <a:rPr lang="en-US" sz="1300" baseline="30000" dirty="0"/>
            <a:t>2</a:t>
          </a:r>
          <a:r>
            <a:rPr lang="en-US" sz="1300" baseline="0" dirty="0"/>
            <a:t> </a:t>
          </a:r>
        </a:p>
        <a:p>
          <a:pPr>
            <a:buFont typeface="Arial" panose="020B0604020202020204" pitchFamily="34" charset="0"/>
            <a:buNone/>
          </a:pPr>
          <a:endParaRPr lang="en-US" sz="1300" baseline="0" dirty="0"/>
        </a:p>
        <a:p>
          <a:pPr>
            <a:buFont typeface="Arial" panose="020B0604020202020204" pitchFamily="34" charset="0"/>
            <a:buNone/>
          </a:pPr>
          <a:r>
            <a:rPr lang="en-US" sz="1300" baseline="0" dirty="0"/>
            <a:t>25% of deaths are caused by alcohol abuse among young adults (20-39 years).</a:t>
          </a:r>
          <a:r>
            <a:rPr lang="en-US" sz="1300" baseline="30000" dirty="0"/>
            <a:t>2</a:t>
          </a:r>
          <a:endParaRPr lang="en-US" sz="1300" dirty="0"/>
        </a:p>
        <a:p>
          <a:pPr>
            <a:buNone/>
          </a:pPr>
          <a:r>
            <a:rPr lang="en-US" sz="1100" dirty="0"/>
            <a:t> </a:t>
          </a:r>
        </a:p>
      </dgm:t>
    </dgm:pt>
    <dgm:pt modelId="{9C2F0D4A-240E-47A3-9499-4FDC666299B2}" type="parTrans" cxnId="{0D33B1D3-975A-492B-99F6-E305A27EB91E}">
      <dgm:prSet/>
      <dgm:spPr/>
      <dgm:t>
        <a:bodyPr/>
        <a:lstStyle/>
        <a:p>
          <a:endParaRPr lang="en-US"/>
        </a:p>
      </dgm:t>
    </dgm:pt>
    <dgm:pt modelId="{C8DEBF2B-98E7-4359-84E4-FF5CA1454237}" type="sibTrans" cxnId="{0D33B1D3-975A-492B-99F6-E305A27EB91E}">
      <dgm:prSet/>
      <dgm:spPr/>
      <dgm:t>
        <a:bodyPr/>
        <a:lstStyle/>
        <a:p>
          <a:endParaRPr lang="en-US"/>
        </a:p>
      </dgm:t>
    </dgm:pt>
    <dgm:pt modelId="{78CAA921-0F60-421F-BF3D-54D0EF9D671E}">
      <dgm:prSet/>
      <dgm:spPr/>
      <dgm:t>
        <a:bodyPr/>
        <a:lstStyle/>
        <a:p>
          <a:r>
            <a:rPr lang="en-US" b="1" dirty="0"/>
            <a:t>Health Risks: </a:t>
          </a:r>
          <a:endParaRPr lang="en-US" dirty="0"/>
        </a:p>
      </dgm:t>
    </dgm:pt>
    <dgm:pt modelId="{C32505F4-06A3-489B-89FC-26B94184851B}" type="parTrans" cxnId="{91F36E09-0798-4E41-B703-400C3D904CEA}">
      <dgm:prSet/>
      <dgm:spPr/>
      <dgm:t>
        <a:bodyPr/>
        <a:lstStyle/>
        <a:p>
          <a:endParaRPr lang="en-US"/>
        </a:p>
      </dgm:t>
    </dgm:pt>
    <dgm:pt modelId="{C335D418-DC6E-4DBA-A485-BB8F69FD8739}" type="sibTrans" cxnId="{91F36E09-0798-4E41-B703-400C3D904CEA}">
      <dgm:prSet/>
      <dgm:spPr/>
      <dgm:t>
        <a:bodyPr/>
        <a:lstStyle/>
        <a:p>
          <a:endParaRPr lang="en-US"/>
        </a:p>
      </dgm:t>
    </dgm:pt>
    <dgm:pt modelId="{2C459209-6D32-40B5-95B4-3EDDCDF8F137}">
      <dgm:prSet custT="1"/>
      <dgm:spPr/>
      <dgm:t>
        <a:bodyPr/>
        <a:lstStyle/>
        <a:p>
          <a:r>
            <a:rPr lang="en-US" sz="1300" dirty="0"/>
            <a:t>Consumption of Alcohol increases the risk of the following cancers: mouth, esophagus, pharynx, larynx, liver, and breast.</a:t>
          </a:r>
          <a:r>
            <a:rPr lang="en-US" sz="1300" baseline="30000" dirty="0"/>
            <a:t>2</a:t>
          </a:r>
        </a:p>
      </dgm:t>
    </dgm:pt>
    <dgm:pt modelId="{69870E28-6E5D-40DC-9231-20AA30E29623}" type="parTrans" cxnId="{6166AC1E-8EE9-49B3-9E81-56775C16C246}">
      <dgm:prSet/>
      <dgm:spPr/>
      <dgm:t>
        <a:bodyPr/>
        <a:lstStyle/>
        <a:p>
          <a:endParaRPr lang="en-US"/>
        </a:p>
      </dgm:t>
    </dgm:pt>
    <dgm:pt modelId="{E6BAD575-1EA5-4EB4-9619-17ACBBCCA4A7}" type="sibTrans" cxnId="{6166AC1E-8EE9-49B3-9E81-56775C16C246}">
      <dgm:prSet/>
      <dgm:spPr/>
      <dgm:t>
        <a:bodyPr/>
        <a:lstStyle/>
        <a:p>
          <a:endParaRPr lang="en-US"/>
        </a:p>
      </dgm:t>
    </dgm:pt>
    <dgm:pt modelId="{93C18A1F-D277-274B-9D62-1806F08A3BB1}" type="pres">
      <dgm:prSet presAssocID="{CCEB274D-F16C-43B7-A258-C80DE75AC637}" presName="Name0" presStyleCnt="0">
        <dgm:presLayoutVars>
          <dgm:dir/>
          <dgm:animLvl val="lvl"/>
          <dgm:resizeHandles val="exact"/>
        </dgm:presLayoutVars>
      </dgm:prSet>
      <dgm:spPr/>
    </dgm:pt>
    <dgm:pt modelId="{A34B3CC2-8329-3B42-9CAB-C4007A54835D}" type="pres">
      <dgm:prSet presAssocID="{272242D0-C587-4FCD-AD13-A2C8069FA315}" presName="linNode" presStyleCnt="0"/>
      <dgm:spPr/>
    </dgm:pt>
    <dgm:pt modelId="{FECB15FA-4510-ED43-8D8E-B63A16CD846F}" type="pres">
      <dgm:prSet presAssocID="{272242D0-C587-4FCD-AD13-A2C8069FA315}" presName="parentText" presStyleLbl="alignNode1" presStyleIdx="0" presStyleCnt="5" custScaleY="56878">
        <dgm:presLayoutVars>
          <dgm:chMax val="1"/>
          <dgm:bulletEnabled/>
        </dgm:presLayoutVars>
      </dgm:prSet>
      <dgm:spPr/>
    </dgm:pt>
    <dgm:pt modelId="{F9B7B15F-07A2-F944-A8F4-DC07D716F79A}" type="pres">
      <dgm:prSet presAssocID="{272242D0-C587-4FCD-AD13-A2C8069FA315}" presName="descendantText" presStyleLbl="alignAccFollowNode1" presStyleIdx="0" presStyleCnt="5" custScaleY="57463">
        <dgm:presLayoutVars>
          <dgm:bulletEnabled/>
        </dgm:presLayoutVars>
      </dgm:prSet>
      <dgm:spPr/>
    </dgm:pt>
    <dgm:pt modelId="{75DE4920-2BB7-4F4A-BF95-E708B0FAF03F}" type="pres">
      <dgm:prSet presAssocID="{900018D1-C6A0-412C-B46B-93DBE2A0FF4F}" presName="sp" presStyleCnt="0"/>
      <dgm:spPr/>
    </dgm:pt>
    <dgm:pt modelId="{049523F2-E431-7843-88F7-E4F80AC56789}" type="pres">
      <dgm:prSet presAssocID="{31F9D1E5-5F1B-4A23-9365-BE9006DEE8DB}" presName="linNode" presStyleCnt="0"/>
      <dgm:spPr/>
    </dgm:pt>
    <dgm:pt modelId="{FDF6D21A-014E-1E4B-AC6E-7789FDD0ED3B}" type="pres">
      <dgm:prSet presAssocID="{31F9D1E5-5F1B-4A23-9365-BE9006DEE8DB}" presName="parentText" presStyleLbl="alignNode1" presStyleIdx="1" presStyleCnt="5" custScaleY="78860">
        <dgm:presLayoutVars>
          <dgm:chMax val="1"/>
          <dgm:bulletEnabled/>
        </dgm:presLayoutVars>
      </dgm:prSet>
      <dgm:spPr/>
    </dgm:pt>
    <dgm:pt modelId="{C6D0710E-505A-2E48-8B14-80D4FED13C37}" type="pres">
      <dgm:prSet presAssocID="{31F9D1E5-5F1B-4A23-9365-BE9006DEE8DB}" presName="descendantText" presStyleLbl="alignAccFollowNode1" presStyleIdx="1" presStyleCnt="5" custScaleY="75483">
        <dgm:presLayoutVars>
          <dgm:bulletEnabled/>
        </dgm:presLayoutVars>
      </dgm:prSet>
      <dgm:spPr/>
    </dgm:pt>
    <dgm:pt modelId="{29776582-129E-FB4D-885F-66CEC91993BE}" type="pres">
      <dgm:prSet presAssocID="{77230679-0C4B-4350-9B1C-4F92E26E26B8}" presName="sp" presStyleCnt="0"/>
      <dgm:spPr/>
    </dgm:pt>
    <dgm:pt modelId="{7771C7A5-4B03-CE42-8DFE-B0689FC68A06}" type="pres">
      <dgm:prSet presAssocID="{B4C6C546-3674-4915-A972-A0557D13D1D0}" presName="linNode" presStyleCnt="0"/>
      <dgm:spPr/>
    </dgm:pt>
    <dgm:pt modelId="{CE62A229-E056-5E42-BF90-68836DEC7841}" type="pres">
      <dgm:prSet presAssocID="{B4C6C546-3674-4915-A972-A0557D13D1D0}" presName="parentText" presStyleLbl="alignNode1" presStyleIdx="2" presStyleCnt="5">
        <dgm:presLayoutVars>
          <dgm:chMax val="1"/>
          <dgm:bulletEnabled/>
        </dgm:presLayoutVars>
      </dgm:prSet>
      <dgm:spPr/>
    </dgm:pt>
    <dgm:pt modelId="{F09F24E2-8F76-854B-81F2-DFC9DB1CD733}" type="pres">
      <dgm:prSet presAssocID="{B4C6C546-3674-4915-A972-A0557D13D1D0}" presName="descendantText" presStyleLbl="alignAccFollowNode1" presStyleIdx="2" presStyleCnt="5">
        <dgm:presLayoutVars>
          <dgm:bulletEnabled/>
        </dgm:presLayoutVars>
      </dgm:prSet>
      <dgm:spPr/>
    </dgm:pt>
    <dgm:pt modelId="{2D1E6035-90C8-824B-9F1A-264769D9B652}" type="pres">
      <dgm:prSet presAssocID="{3FB635B4-52C4-40AD-BFC2-367CDFEC1D22}" presName="sp" presStyleCnt="0"/>
      <dgm:spPr/>
    </dgm:pt>
    <dgm:pt modelId="{1029623F-EC26-7841-966E-824D39289A68}" type="pres">
      <dgm:prSet presAssocID="{E8628F82-D0A0-4FC0-904F-512D66BC87A6}" presName="linNode" presStyleCnt="0"/>
      <dgm:spPr/>
    </dgm:pt>
    <dgm:pt modelId="{B21D5DCB-D445-1B43-8779-3C5F43739EF5}" type="pres">
      <dgm:prSet presAssocID="{E8628F82-D0A0-4FC0-904F-512D66BC87A6}" presName="parentText" presStyleLbl="alignNode1" presStyleIdx="3" presStyleCnt="5">
        <dgm:presLayoutVars>
          <dgm:chMax val="1"/>
          <dgm:bulletEnabled/>
        </dgm:presLayoutVars>
      </dgm:prSet>
      <dgm:spPr/>
    </dgm:pt>
    <dgm:pt modelId="{2C97203F-37E3-E94A-A410-434AAF8663F2}" type="pres">
      <dgm:prSet presAssocID="{E8628F82-D0A0-4FC0-904F-512D66BC87A6}" presName="descendantText" presStyleLbl="alignAccFollowNode1" presStyleIdx="3" presStyleCnt="5">
        <dgm:presLayoutVars>
          <dgm:bulletEnabled/>
        </dgm:presLayoutVars>
      </dgm:prSet>
      <dgm:spPr/>
    </dgm:pt>
    <dgm:pt modelId="{6B3298F7-62DA-D042-9CA7-BA79DD61AB87}" type="pres">
      <dgm:prSet presAssocID="{3B42DA32-B53C-4550-A905-CD5C9394D0FB}" presName="sp" presStyleCnt="0"/>
      <dgm:spPr/>
    </dgm:pt>
    <dgm:pt modelId="{A25B1A87-92C3-8747-922B-7A8555FBBF29}" type="pres">
      <dgm:prSet presAssocID="{78CAA921-0F60-421F-BF3D-54D0EF9D671E}" presName="linNode" presStyleCnt="0"/>
      <dgm:spPr/>
    </dgm:pt>
    <dgm:pt modelId="{1CDD9004-D16A-7548-B8B6-2C2C6591265E}" type="pres">
      <dgm:prSet presAssocID="{78CAA921-0F60-421F-BF3D-54D0EF9D671E}" presName="parentText" presStyleLbl="alignNode1" presStyleIdx="4" presStyleCnt="5" custScaleY="49780">
        <dgm:presLayoutVars>
          <dgm:chMax val="1"/>
          <dgm:bulletEnabled/>
        </dgm:presLayoutVars>
      </dgm:prSet>
      <dgm:spPr/>
    </dgm:pt>
    <dgm:pt modelId="{40FF63D4-5A46-354E-9FB0-3CD1C198C34E}" type="pres">
      <dgm:prSet presAssocID="{78CAA921-0F60-421F-BF3D-54D0EF9D671E}" presName="descendantText" presStyleLbl="alignAccFollowNode1" presStyleIdx="4" presStyleCnt="5" custScaleY="47842">
        <dgm:presLayoutVars>
          <dgm:bulletEnabled/>
        </dgm:presLayoutVars>
      </dgm:prSet>
      <dgm:spPr/>
    </dgm:pt>
  </dgm:ptLst>
  <dgm:cxnLst>
    <dgm:cxn modelId="{91F36E09-0798-4E41-B703-400C3D904CEA}" srcId="{CCEB274D-F16C-43B7-A258-C80DE75AC637}" destId="{78CAA921-0F60-421F-BF3D-54D0EF9D671E}" srcOrd="4" destOrd="0" parTransId="{C32505F4-06A3-489B-89FC-26B94184851B}" sibTransId="{C335D418-DC6E-4DBA-A485-BB8F69FD8739}"/>
    <dgm:cxn modelId="{8CC9330E-7F65-6545-98A3-ACC766543AE7}" type="presOf" srcId="{2C459209-6D32-40B5-95B4-3EDDCDF8F137}" destId="{40FF63D4-5A46-354E-9FB0-3CD1C198C34E}" srcOrd="0" destOrd="0" presId="urn:microsoft.com/office/officeart/2016/7/layout/VerticalSolidActionList"/>
    <dgm:cxn modelId="{D8260817-10F8-D04B-A27A-57D9F246C591}" type="presOf" srcId="{45C6315C-CFA3-4F0A-812F-2AAD5DD4AEDB}" destId="{2C97203F-37E3-E94A-A410-434AAF8663F2}" srcOrd="0" destOrd="0" presId="urn:microsoft.com/office/officeart/2016/7/layout/VerticalSolidActionList"/>
    <dgm:cxn modelId="{2C4A6B19-00D7-084B-BC43-79D59B90CB70}" type="presOf" srcId="{58B14788-86C3-4888-ACBF-C5AB7F663990}" destId="{F09F24E2-8F76-854B-81F2-DFC9DB1CD733}" srcOrd="0" destOrd="1" presId="urn:microsoft.com/office/officeart/2016/7/layout/VerticalSolidActionList"/>
    <dgm:cxn modelId="{AA51661A-AFC8-48CA-A347-A2094773FA41}" srcId="{CCEB274D-F16C-43B7-A258-C80DE75AC637}" destId="{E8628F82-D0A0-4FC0-904F-512D66BC87A6}" srcOrd="3" destOrd="0" parTransId="{7D5E639F-A51B-4F9C-8442-621D96BC81B4}" sibTransId="{3B42DA32-B53C-4550-A905-CD5C9394D0FB}"/>
    <dgm:cxn modelId="{6166AC1E-8EE9-49B3-9E81-56775C16C246}" srcId="{78CAA921-0F60-421F-BF3D-54D0EF9D671E}" destId="{2C459209-6D32-40B5-95B4-3EDDCDF8F137}" srcOrd="0" destOrd="0" parTransId="{69870E28-6E5D-40DC-9231-20AA30E29623}" sibTransId="{E6BAD575-1EA5-4EB4-9619-17ACBBCCA4A7}"/>
    <dgm:cxn modelId="{C6DAD42B-F20E-428B-A812-54AFCC918AFC}" srcId="{CCEB274D-F16C-43B7-A258-C80DE75AC637}" destId="{272242D0-C587-4FCD-AD13-A2C8069FA315}" srcOrd="0" destOrd="0" parTransId="{74A9305F-5CEE-4FBE-B8FE-9A6EACF0DECF}" sibTransId="{900018D1-C6A0-412C-B46B-93DBE2A0FF4F}"/>
    <dgm:cxn modelId="{1F7AC02C-0366-6B46-8665-4D21FF10CA0C}" type="presOf" srcId="{4E73A816-8819-4EAD-9F16-D59136F77FB5}" destId="{F09F24E2-8F76-854B-81F2-DFC9DB1CD733}" srcOrd="0" destOrd="0" presId="urn:microsoft.com/office/officeart/2016/7/layout/VerticalSolidActionList"/>
    <dgm:cxn modelId="{C3F1992D-C9CA-4507-B32D-A9E41EEFA39E}" srcId="{B4C6C546-3674-4915-A972-A0557D13D1D0}" destId="{4E73A816-8819-4EAD-9F16-D59136F77FB5}" srcOrd="0" destOrd="0" parTransId="{B7CAFAE5-E5E9-4F9E-9D44-F0B51E61AE75}" sibTransId="{D73681F1-4A37-4816-A52C-55CAE5768015}"/>
    <dgm:cxn modelId="{875C0B35-190B-7246-93F6-72B6EFA45F57}" type="presOf" srcId="{FEC161DD-8D0A-4536-A66E-0388B3E0DB50}" destId="{F09F24E2-8F76-854B-81F2-DFC9DB1CD733}" srcOrd="0" destOrd="2" presId="urn:microsoft.com/office/officeart/2016/7/layout/VerticalSolidActionList"/>
    <dgm:cxn modelId="{D3111F4B-452F-874B-865C-D62CDF5756EC}" type="presOf" srcId="{CCEB274D-F16C-43B7-A258-C80DE75AC637}" destId="{93C18A1F-D277-274B-9D62-1806F08A3BB1}" srcOrd="0" destOrd="0" presId="urn:microsoft.com/office/officeart/2016/7/layout/VerticalSolidActionList"/>
    <dgm:cxn modelId="{4A78BC5E-5E79-4EDB-BEFA-E5833AE3B698}" srcId="{CCEB274D-F16C-43B7-A258-C80DE75AC637}" destId="{B4C6C546-3674-4915-A972-A0557D13D1D0}" srcOrd="2" destOrd="0" parTransId="{ADA90F61-CCB9-46B2-AE05-CD340133943E}" sibTransId="{3FB635B4-52C4-40AD-BFC2-367CDFEC1D22}"/>
    <dgm:cxn modelId="{531F8361-39F6-CD40-A8E1-E8C3643861AB}" type="presOf" srcId="{31F9D1E5-5F1B-4A23-9365-BE9006DEE8DB}" destId="{FDF6D21A-014E-1E4B-AC6E-7789FDD0ED3B}" srcOrd="0" destOrd="0" presId="urn:microsoft.com/office/officeart/2016/7/layout/VerticalSolidActionList"/>
    <dgm:cxn modelId="{F7F2D968-3143-6540-A1A5-9A50EB466518}" type="presOf" srcId="{78CAA921-0F60-421F-BF3D-54D0EF9D671E}" destId="{1CDD9004-D16A-7548-B8B6-2C2C6591265E}" srcOrd="0" destOrd="0" presId="urn:microsoft.com/office/officeart/2016/7/layout/VerticalSolidActionList"/>
    <dgm:cxn modelId="{2DF0906A-16B9-4DEA-9110-5DE944DE86B3}" srcId="{B4C6C546-3674-4915-A972-A0557D13D1D0}" destId="{58B14788-86C3-4888-ACBF-C5AB7F663990}" srcOrd="1" destOrd="0" parTransId="{3D3AE931-B228-4591-8CE1-01CD5AD54291}" sibTransId="{D342E51C-51AD-4483-A812-5EE778179E0D}"/>
    <dgm:cxn modelId="{73B6687D-D1C0-4707-B871-D577B59AE4E6}" srcId="{B4C6C546-3674-4915-A972-A0557D13D1D0}" destId="{FEC161DD-8D0A-4536-A66E-0388B3E0DB50}" srcOrd="2" destOrd="0" parTransId="{8B7E5518-578C-4708-A1CA-87EA5A37FC71}" sibTransId="{9489178D-B6D6-4310-91A7-D5AD80564DF4}"/>
    <dgm:cxn modelId="{089AD982-E34D-354A-94CA-26F1C37ADF5F}" type="presOf" srcId="{272242D0-C587-4FCD-AD13-A2C8069FA315}" destId="{FECB15FA-4510-ED43-8D8E-B63A16CD846F}" srcOrd="0" destOrd="0" presId="urn:microsoft.com/office/officeart/2016/7/layout/VerticalSolidActionList"/>
    <dgm:cxn modelId="{5718709E-1A4B-DC42-8FD3-1212A9AC7DE6}" type="presOf" srcId="{E8628F82-D0A0-4FC0-904F-512D66BC87A6}" destId="{B21D5DCB-D445-1B43-8779-3C5F43739EF5}" srcOrd="0" destOrd="0" presId="urn:microsoft.com/office/officeart/2016/7/layout/VerticalSolidActionList"/>
    <dgm:cxn modelId="{262078B2-E269-7B42-ADD8-8B0C4A04F7A9}" type="presOf" srcId="{66AF12F9-B1C5-4355-84D9-681EEA02F227}" destId="{C6D0710E-505A-2E48-8B14-80D4FED13C37}" srcOrd="0" destOrd="0" presId="urn:microsoft.com/office/officeart/2016/7/layout/VerticalSolidActionList"/>
    <dgm:cxn modelId="{C9EFA2BF-51DC-4268-B05F-719516EA00B7}" srcId="{272242D0-C587-4FCD-AD13-A2C8069FA315}" destId="{E28C7E5F-4EBF-4A9C-8E9D-766132F32DF7}" srcOrd="0" destOrd="0" parTransId="{09055179-8EBA-4A75-95FC-58DCC3F3E832}" sibTransId="{9A525CC5-3245-4BF9-B125-D5D95BECD7AE}"/>
    <dgm:cxn modelId="{FC1487C6-6DE7-2B41-B4AB-BDCED7747470}" type="presOf" srcId="{E28C7E5F-4EBF-4A9C-8E9D-766132F32DF7}" destId="{F9B7B15F-07A2-F944-A8F4-DC07D716F79A}" srcOrd="0" destOrd="0" presId="urn:microsoft.com/office/officeart/2016/7/layout/VerticalSolidActionList"/>
    <dgm:cxn modelId="{0D33B1D3-975A-492B-99F6-E305A27EB91E}" srcId="{E8628F82-D0A0-4FC0-904F-512D66BC87A6}" destId="{45C6315C-CFA3-4F0A-812F-2AAD5DD4AEDB}" srcOrd="0" destOrd="0" parTransId="{9C2F0D4A-240E-47A3-9499-4FDC666299B2}" sibTransId="{C8DEBF2B-98E7-4359-84E4-FF5CA1454237}"/>
    <dgm:cxn modelId="{410E35E1-C8B7-40DC-A06C-458D64956CDC}" srcId="{31F9D1E5-5F1B-4A23-9365-BE9006DEE8DB}" destId="{66AF12F9-B1C5-4355-84D9-681EEA02F227}" srcOrd="0" destOrd="0" parTransId="{27043C82-D782-4E1A-877D-198072B5AA5D}" sibTransId="{591F0E6B-D942-4043-907D-D81714AE8FB2}"/>
    <dgm:cxn modelId="{3365D8EC-C708-4DD6-B97A-A5B64C20114F}" srcId="{31F9D1E5-5F1B-4A23-9365-BE9006DEE8DB}" destId="{A1DF913F-0B3C-471F-8816-058B5FF745CB}" srcOrd="1" destOrd="0" parTransId="{CF921583-254F-4CA8-B6BD-666C9D549E18}" sibTransId="{4BA069A5-E45D-47E6-B1A5-B080A7F2EB8D}"/>
    <dgm:cxn modelId="{C57ABAF0-64B3-964C-86EB-80F7393B7997}" type="presOf" srcId="{B4C6C546-3674-4915-A972-A0557D13D1D0}" destId="{CE62A229-E056-5E42-BF90-68836DEC7841}" srcOrd="0" destOrd="0" presId="urn:microsoft.com/office/officeart/2016/7/layout/VerticalSolidActionList"/>
    <dgm:cxn modelId="{57D2F4F8-7C21-418B-9A50-9AB4FAC62452}" srcId="{CCEB274D-F16C-43B7-A258-C80DE75AC637}" destId="{31F9D1E5-5F1B-4A23-9365-BE9006DEE8DB}" srcOrd="1" destOrd="0" parTransId="{99397B28-02E3-4D85-81B0-BEBAE76A8972}" sibTransId="{77230679-0C4B-4350-9B1C-4F92E26E26B8}"/>
    <dgm:cxn modelId="{CDD630FE-7376-CE4A-A228-9DC8BB0326B6}" type="presOf" srcId="{A1DF913F-0B3C-471F-8816-058B5FF745CB}" destId="{C6D0710E-505A-2E48-8B14-80D4FED13C37}" srcOrd="0" destOrd="1" presId="urn:microsoft.com/office/officeart/2016/7/layout/VerticalSolidActionList"/>
    <dgm:cxn modelId="{D3F9DED7-1056-4247-8321-95A708005352}" type="presParOf" srcId="{93C18A1F-D277-274B-9D62-1806F08A3BB1}" destId="{A34B3CC2-8329-3B42-9CAB-C4007A54835D}" srcOrd="0" destOrd="0" presId="urn:microsoft.com/office/officeart/2016/7/layout/VerticalSolidActionList"/>
    <dgm:cxn modelId="{DDADE9D1-E478-8A40-98E8-0CBAEEF49C49}" type="presParOf" srcId="{A34B3CC2-8329-3B42-9CAB-C4007A54835D}" destId="{FECB15FA-4510-ED43-8D8E-B63A16CD846F}" srcOrd="0" destOrd="0" presId="urn:microsoft.com/office/officeart/2016/7/layout/VerticalSolidActionList"/>
    <dgm:cxn modelId="{25E720B8-7E05-924E-8C2D-C51B087E6349}" type="presParOf" srcId="{A34B3CC2-8329-3B42-9CAB-C4007A54835D}" destId="{F9B7B15F-07A2-F944-A8F4-DC07D716F79A}" srcOrd="1" destOrd="0" presId="urn:microsoft.com/office/officeart/2016/7/layout/VerticalSolidActionList"/>
    <dgm:cxn modelId="{23BBFC69-E539-164E-8B05-889927A5A7FF}" type="presParOf" srcId="{93C18A1F-D277-274B-9D62-1806F08A3BB1}" destId="{75DE4920-2BB7-4F4A-BF95-E708B0FAF03F}" srcOrd="1" destOrd="0" presId="urn:microsoft.com/office/officeart/2016/7/layout/VerticalSolidActionList"/>
    <dgm:cxn modelId="{C56FE8B4-6210-5441-9D82-994856CFEF85}" type="presParOf" srcId="{93C18A1F-D277-274B-9D62-1806F08A3BB1}" destId="{049523F2-E431-7843-88F7-E4F80AC56789}" srcOrd="2" destOrd="0" presId="urn:microsoft.com/office/officeart/2016/7/layout/VerticalSolidActionList"/>
    <dgm:cxn modelId="{3EDD9DFE-938F-DE4E-B5B3-5F1C990C6CD9}" type="presParOf" srcId="{049523F2-E431-7843-88F7-E4F80AC56789}" destId="{FDF6D21A-014E-1E4B-AC6E-7789FDD0ED3B}" srcOrd="0" destOrd="0" presId="urn:microsoft.com/office/officeart/2016/7/layout/VerticalSolidActionList"/>
    <dgm:cxn modelId="{680543E4-DEA1-E946-B34E-F5524F811A4C}" type="presParOf" srcId="{049523F2-E431-7843-88F7-E4F80AC56789}" destId="{C6D0710E-505A-2E48-8B14-80D4FED13C37}" srcOrd="1" destOrd="0" presId="urn:microsoft.com/office/officeart/2016/7/layout/VerticalSolidActionList"/>
    <dgm:cxn modelId="{6E8E684E-457C-AB41-B7C4-DF80970D17CC}" type="presParOf" srcId="{93C18A1F-D277-274B-9D62-1806F08A3BB1}" destId="{29776582-129E-FB4D-885F-66CEC91993BE}" srcOrd="3" destOrd="0" presId="urn:microsoft.com/office/officeart/2016/7/layout/VerticalSolidActionList"/>
    <dgm:cxn modelId="{85E742CB-0770-D44C-85CC-14FFCF669F6B}" type="presParOf" srcId="{93C18A1F-D277-274B-9D62-1806F08A3BB1}" destId="{7771C7A5-4B03-CE42-8DFE-B0689FC68A06}" srcOrd="4" destOrd="0" presId="urn:microsoft.com/office/officeart/2016/7/layout/VerticalSolidActionList"/>
    <dgm:cxn modelId="{7D547575-3187-1841-AF32-18BCDEA10952}" type="presParOf" srcId="{7771C7A5-4B03-CE42-8DFE-B0689FC68A06}" destId="{CE62A229-E056-5E42-BF90-68836DEC7841}" srcOrd="0" destOrd="0" presId="urn:microsoft.com/office/officeart/2016/7/layout/VerticalSolidActionList"/>
    <dgm:cxn modelId="{C17BF1BB-B59E-754C-AE79-B7B66FA3DEDB}" type="presParOf" srcId="{7771C7A5-4B03-CE42-8DFE-B0689FC68A06}" destId="{F09F24E2-8F76-854B-81F2-DFC9DB1CD733}" srcOrd="1" destOrd="0" presId="urn:microsoft.com/office/officeart/2016/7/layout/VerticalSolidActionList"/>
    <dgm:cxn modelId="{51907763-4043-A84D-BC82-2C762160B558}" type="presParOf" srcId="{93C18A1F-D277-274B-9D62-1806F08A3BB1}" destId="{2D1E6035-90C8-824B-9F1A-264769D9B652}" srcOrd="5" destOrd="0" presId="urn:microsoft.com/office/officeart/2016/7/layout/VerticalSolidActionList"/>
    <dgm:cxn modelId="{FE0ED322-F99F-9C49-8E6A-6A206EE6F205}" type="presParOf" srcId="{93C18A1F-D277-274B-9D62-1806F08A3BB1}" destId="{1029623F-EC26-7841-966E-824D39289A68}" srcOrd="6" destOrd="0" presId="urn:microsoft.com/office/officeart/2016/7/layout/VerticalSolidActionList"/>
    <dgm:cxn modelId="{887CF0BC-EBE2-284C-93F5-A9ADDEDB9330}" type="presParOf" srcId="{1029623F-EC26-7841-966E-824D39289A68}" destId="{B21D5DCB-D445-1B43-8779-3C5F43739EF5}" srcOrd="0" destOrd="0" presId="urn:microsoft.com/office/officeart/2016/7/layout/VerticalSolidActionList"/>
    <dgm:cxn modelId="{C3848B26-3158-C949-AC32-02E19ADB7BB8}" type="presParOf" srcId="{1029623F-EC26-7841-966E-824D39289A68}" destId="{2C97203F-37E3-E94A-A410-434AAF8663F2}" srcOrd="1" destOrd="0" presId="urn:microsoft.com/office/officeart/2016/7/layout/VerticalSolidActionList"/>
    <dgm:cxn modelId="{AB9DF6BC-06F3-5545-AC29-6A2CA824C484}" type="presParOf" srcId="{93C18A1F-D277-274B-9D62-1806F08A3BB1}" destId="{6B3298F7-62DA-D042-9CA7-BA79DD61AB87}" srcOrd="7" destOrd="0" presId="urn:microsoft.com/office/officeart/2016/7/layout/VerticalSolidActionList"/>
    <dgm:cxn modelId="{502A6DF3-BE2D-8B4F-A03D-ADD98BD0254E}" type="presParOf" srcId="{93C18A1F-D277-274B-9D62-1806F08A3BB1}" destId="{A25B1A87-92C3-8747-922B-7A8555FBBF29}" srcOrd="8" destOrd="0" presId="urn:microsoft.com/office/officeart/2016/7/layout/VerticalSolidActionList"/>
    <dgm:cxn modelId="{7E016A92-5C9D-CD47-99DE-8A691127F9DB}" type="presParOf" srcId="{A25B1A87-92C3-8747-922B-7A8555FBBF29}" destId="{1CDD9004-D16A-7548-B8B6-2C2C6591265E}" srcOrd="0" destOrd="0" presId="urn:microsoft.com/office/officeart/2016/7/layout/VerticalSolidActionList"/>
    <dgm:cxn modelId="{2A59C955-4B8F-C747-B2C5-E2D44EB3AA8C}" type="presParOf" srcId="{A25B1A87-92C3-8747-922B-7A8555FBBF29}" destId="{40FF63D4-5A46-354E-9FB0-3CD1C198C34E}"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722A41-D362-47A2-B5A4-8581AE589FF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E185E91-472A-47EF-8CBE-8CD9DF6097F4}">
      <dgm:prSet/>
      <dgm:spPr/>
      <dgm:t>
        <a:bodyPr/>
        <a:lstStyle/>
        <a:p>
          <a:pPr>
            <a:lnSpc>
              <a:spcPct val="100000"/>
            </a:lnSpc>
          </a:pPr>
          <a:r>
            <a:rPr lang="en-US" dirty="0"/>
            <a:t>Pt is a 37-year-old White Male</a:t>
          </a:r>
        </a:p>
      </dgm:t>
    </dgm:pt>
    <dgm:pt modelId="{9A43D7B4-0D6D-409F-963F-1552A6491B53}" type="parTrans" cxnId="{2CF35908-70ED-4DB3-BF4C-C0214EFDC53B}">
      <dgm:prSet/>
      <dgm:spPr/>
      <dgm:t>
        <a:bodyPr/>
        <a:lstStyle/>
        <a:p>
          <a:endParaRPr lang="en-US"/>
        </a:p>
      </dgm:t>
    </dgm:pt>
    <dgm:pt modelId="{1913A696-03CC-48D8-B7AF-3BD9FD341A21}" type="sibTrans" cxnId="{2CF35908-70ED-4DB3-BF4C-C0214EFDC53B}">
      <dgm:prSet/>
      <dgm:spPr/>
      <dgm:t>
        <a:bodyPr/>
        <a:lstStyle/>
        <a:p>
          <a:endParaRPr lang="en-US"/>
        </a:p>
      </dgm:t>
    </dgm:pt>
    <dgm:pt modelId="{26BE344D-B4A3-4460-BBBA-58B462752AFB}">
      <dgm:prSet/>
      <dgm:spPr/>
      <dgm:t>
        <a:bodyPr/>
        <a:lstStyle/>
        <a:p>
          <a:pPr>
            <a:lnSpc>
              <a:spcPct val="100000"/>
            </a:lnSpc>
          </a:pPr>
          <a:r>
            <a:rPr lang="en-US" dirty="0"/>
            <a:t>Pt was admitted to the Hospital on 1/9/2020</a:t>
          </a:r>
        </a:p>
      </dgm:t>
    </dgm:pt>
    <dgm:pt modelId="{C9B34B3C-165F-4FF6-BE95-39A338D3120B}" type="parTrans" cxnId="{44394C5F-BCDF-4014-8CAA-CE0A38A533EE}">
      <dgm:prSet/>
      <dgm:spPr/>
      <dgm:t>
        <a:bodyPr/>
        <a:lstStyle/>
        <a:p>
          <a:endParaRPr lang="en-US"/>
        </a:p>
      </dgm:t>
    </dgm:pt>
    <dgm:pt modelId="{D6296D96-8ADA-4B9F-81F0-8AECE04082AC}" type="sibTrans" cxnId="{44394C5F-BCDF-4014-8CAA-CE0A38A533EE}">
      <dgm:prSet/>
      <dgm:spPr/>
      <dgm:t>
        <a:bodyPr/>
        <a:lstStyle/>
        <a:p>
          <a:endParaRPr lang="en-US"/>
        </a:p>
      </dgm:t>
    </dgm:pt>
    <dgm:pt modelId="{AD70E177-8D7F-48BD-AFA7-7194F90FE3DF}">
      <dgm:prSet/>
      <dgm:spPr/>
      <dgm:t>
        <a:bodyPr/>
        <a:lstStyle/>
        <a:p>
          <a:pPr>
            <a:lnSpc>
              <a:spcPct val="100000"/>
            </a:lnSpc>
          </a:pPr>
          <a:r>
            <a:rPr lang="en-US" dirty="0"/>
            <a:t>Dx: Alcohol intoxication </a:t>
          </a:r>
          <a:r>
            <a:rPr lang="en-US" b="1" dirty="0"/>
            <a:t>(Blood Alcohol Concentration in the 500s mg/dL)</a:t>
          </a:r>
          <a:r>
            <a:rPr lang="en-US" dirty="0"/>
            <a:t>; Altered mental state; AKI; Delirium Tremens</a:t>
          </a:r>
        </a:p>
      </dgm:t>
    </dgm:pt>
    <dgm:pt modelId="{DB7FEEEC-6760-4512-A789-FF7284CE8DB0}" type="parTrans" cxnId="{D97EB021-36D2-4F51-A816-FC4F442477BB}">
      <dgm:prSet/>
      <dgm:spPr/>
      <dgm:t>
        <a:bodyPr/>
        <a:lstStyle/>
        <a:p>
          <a:endParaRPr lang="en-US"/>
        </a:p>
      </dgm:t>
    </dgm:pt>
    <dgm:pt modelId="{3855234A-96BA-48A2-94C5-BCDC506848E3}" type="sibTrans" cxnId="{D97EB021-36D2-4F51-A816-FC4F442477BB}">
      <dgm:prSet/>
      <dgm:spPr/>
      <dgm:t>
        <a:bodyPr/>
        <a:lstStyle/>
        <a:p>
          <a:endParaRPr lang="en-US"/>
        </a:p>
      </dgm:t>
    </dgm:pt>
    <dgm:pt modelId="{88532E12-B242-41B0-9FFF-75381930E29A}">
      <dgm:prSet/>
      <dgm:spPr/>
      <dgm:t>
        <a:bodyPr/>
        <a:lstStyle/>
        <a:p>
          <a:pPr>
            <a:lnSpc>
              <a:spcPct val="100000"/>
            </a:lnSpc>
          </a:pPr>
          <a:r>
            <a:rPr lang="en-US" dirty="0"/>
            <a:t>Managed by: Medical Team/ Psychological </a:t>
          </a:r>
        </a:p>
      </dgm:t>
    </dgm:pt>
    <dgm:pt modelId="{B18809D6-63C7-41A7-A9C3-8FAC122D59E0}" type="parTrans" cxnId="{0987DF63-1D20-4160-9C20-1C1501C0DAB0}">
      <dgm:prSet/>
      <dgm:spPr/>
      <dgm:t>
        <a:bodyPr/>
        <a:lstStyle/>
        <a:p>
          <a:endParaRPr lang="en-US"/>
        </a:p>
      </dgm:t>
    </dgm:pt>
    <dgm:pt modelId="{7C4A2460-4975-4125-B477-7150025C03CC}" type="sibTrans" cxnId="{0987DF63-1D20-4160-9C20-1C1501C0DAB0}">
      <dgm:prSet/>
      <dgm:spPr/>
      <dgm:t>
        <a:bodyPr/>
        <a:lstStyle/>
        <a:p>
          <a:endParaRPr lang="en-US"/>
        </a:p>
      </dgm:t>
    </dgm:pt>
    <dgm:pt modelId="{DAC0F91B-471E-44D8-BFF8-7FF929F445DB}">
      <dgm:prSet/>
      <dgm:spPr/>
      <dgm:t>
        <a:bodyPr/>
        <a:lstStyle/>
        <a:p>
          <a:pPr>
            <a:lnSpc>
              <a:spcPct val="100000"/>
            </a:lnSpc>
          </a:pPr>
          <a:r>
            <a:rPr lang="en-US" dirty="0"/>
            <a:t>Medical / Social History: </a:t>
          </a:r>
        </a:p>
      </dgm:t>
    </dgm:pt>
    <dgm:pt modelId="{5EB2D152-98EC-4881-BA77-589A37F4033F}" type="parTrans" cxnId="{38375B36-2099-43D2-B3DD-51AD6E0FBB1E}">
      <dgm:prSet/>
      <dgm:spPr/>
      <dgm:t>
        <a:bodyPr/>
        <a:lstStyle/>
        <a:p>
          <a:endParaRPr lang="en-US"/>
        </a:p>
      </dgm:t>
    </dgm:pt>
    <dgm:pt modelId="{481F36A0-1AB1-4D50-A708-E22B98D8F729}" type="sibTrans" cxnId="{38375B36-2099-43D2-B3DD-51AD6E0FBB1E}">
      <dgm:prSet/>
      <dgm:spPr/>
      <dgm:t>
        <a:bodyPr/>
        <a:lstStyle/>
        <a:p>
          <a:endParaRPr lang="en-US"/>
        </a:p>
      </dgm:t>
    </dgm:pt>
    <dgm:pt modelId="{6BA73533-A43B-4AD9-B0B3-60DC68FF99B4}">
      <dgm:prSet/>
      <dgm:spPr/>
      <dgm:t>
        <a:bodyPr/>
        <a:lstStyle/>
        <a:p>
          <a:pPr>
            <a:lnSpc>
              <a:spcPct val="100000"/>
            </a:lnSpc>
          </a:pPr>
          <a:r>
            <a:rPr lang="en-US" dirty="0"/>
            <a:t>CHF</a:t>
          </a:r>
        </a:p>
      </dgm:t>
    </dgm:pt>
    <dgm:pt modelId="{A9DCA8D9-E96E-4593-A4B7-132D273E2209}" type="parTrans" cxnId="{AEC318C4-FC74-4E0B-B435-719000FBE305}">
      <dgm:prSet/>
      <dgm:spPr/>
      <dgm:t>
        <a:bodyPr/>
        <a:lstStyle/>
        <a:p>
          <a:endParaRPr lang="en-US"/>
        </a:p>
      </dgm:t>
    </dgm:pt>
    <dgm:pt modelId="{4F0250ED-C288-4F1E-A721-24ADE8C0A694}" type="sibTrans" cxnId="{AEC318C4-FC74-4E0B-B435-719000FBE305}">
      <dgm:prSet/>
      <dgm:spPr/>
      <dgm:t>
        <a:bodyPr/>
        <a:lstStyle/>
        <a:p>
          <a:endParaRPr lang="en-US"/>
        </a:p>
      </dgm:t>
    </dgm:pt>
    <dgm:pt modelId="{8AD48830-61BC-47A8-8152-4E943C1F7967}">
      <dgm:prSet/>
      <dgm:spPr/>
      <dgm:t>
        <a:bodyPr/>
        <a:lstStyle/>
        <a:p>
          <a:pPr>
            <a:lnSpc>
              <a:spcPct val="100000"/>
            </a:lnSpc>
          </a:pPr>
          <a:r>
            <a:rPr lang="en-US" dirty="0"/>
            <a:t>Non- ischemic Cardiomyopathy from steroid abuse</a:t>
          </a:r>
        </a:p>
      </dgm:t>
    </dgm:pt>
    <dgm:pt modelId="{4F809C00-4ACE-427B-BAD5-1074958B512A}" type="parTrans" cxnId="{642E07D0-7A07-47AE-904B-2EA46CD04BA7}">
      <dgm:prSet/>
      <dgm:spPr/>
      <dgm:t>
        <a:bodyPr/>
        <a:lstStyle/>
        <a:p>
          <a:endParaRPr lang="en-US"/>
        </a:p>
      </dgm:t>
    </dgm:pt>
    <dgm:pt modelId="{84747AFB-CC8C-431F-9815-EE8EAB18C8DA}" type="sibTrans" cxnId="{642E07D0-7A07-47AE-904B-2EA46CD04BA7}">
      <dgm:prSet/>
      <dgm:spPr/>
      <dgm:t>
        <a:bodyPr/>
        <a:lstStyle/>
        <a:p>
          <a:endParaRPr lang="en-US"/>
        </a:p>
      </dgm:t>
    </dgm:pt>
    <dgm:pt modelId="{8149AAC5-3507-4C2A-A68B-2FDAABE477FE}">
      <dgm:prSet/>
      <dgm:spPr/>
      <dgm:t>
        <a:bodyPr/>
        <a:lstStyle/>
        <a:p>
          <a:pPr>
            <a:lnSpc>
              <a:spcPct val="100000"/>
            </a:lnSpc>
          </a:pPr>
          <a:r>
            <a:rPr lang="en-US" dirty="0"/>
            <a:t>ADHD; Bipolar; OCD</a:t>
          </a:r>
        </a:p>
      </dgm:t>
    </dgm:pt>
    <dgm:pt modelId="{8312C959-A3B8-4D35-84F2-73BA45B8897B}" type="parTrans" cxnId="{1479C76A-379F-4E6D-9B92-C4B207969BC3}">
      <dgm:prSet/>
      <dgm:spPr/>
      <dgm:t>
        <a:bodyPr/>
        <a:lstStyle/>
        <a:p>
          <a:endParaRPr lang="en-US"/>
        </a:p>
      </dgm:t>
    </dgm:pt>
    <dgm:pt modelId="{D5F949FA-F8CD-4413-BD2A-B64B69BF3FD9}" type="sibTrans" cxnId="{1479C76A-379F-4E6D-9B92-C4B207969BC3}">
      <dgm:prSet/>
      <dgm:spPr/>
      <dgm:t>
        <a:bodyPr/>
        <a:lstStyle/>
        <a:p>
          <a:endParaRPr lang="en-US"/>
        </a:p>
      </dgm:t>
    </dgm:pt>
    <dgm:pt modelId="{E01C9B0E-3190-4ECF-A29C-4F4D54E9905A}">
      <dgm:prSet/>
      <dgm:spPr/>
      <dgm:t>
        <a:bodyPr/>
        <a:lstStyle/>
        <a:p>
          <a:pPr>
            <a:lnSpc>
              <a:spcPct val="100000"/>
            </a:lnSpc>
          </a:pPr>
          <a:r>
            <a:rPr lang="en-US"/>
            <a:t>Severe ETOH / Drug abuse</a:t>
          </a:r>
        </a:p>
      </dgm:t>
    </dgm:pt>
    <dgm:pt modelId="{BB1975D3-997D-4B23-A5C2-C19EAAEDFD17}" type="parTrans" cxnId="{C7094780-6BA5-44E8-84E1-50F4F14E6EF9}">
      <dgm:prSet/>
      <dgm:spPr/>
      <dgm:t>
        <a:bodyPr/>
        <a:lstStyle/>
        <a:p>
          <a:endParaRPr lang="en-US"/>
        </a:p>
      </dgm:t>
    </dgm:pt>
    <dgm:pt modelId="{690BEFB2-040A-4558-BBD6-61FADA2565D8}" type="sibTrans" cxnId="{C7094780-6BA5-44E8-84E1-50F4F14E6EF9}">
      <dgm:prSet/>
      <dgm:spPr/>
      <dgm:t>
        <a:bodyPr/>
        <a:lstStyle/>
        <a:p>
          <a:endParaRPr lang="en-US"/>
        </a:p>
      </dgm:t>
    </dgm:pt>
    <dgm:pt modelId="{42D1F93C-3712-4308-BD49-8FDF289DC0C7}">
      <dgm:prSet/>
      <dgm:spPr/>
      <dgm:t>
        <a:bodyPr/>
        <a:lstStyle/>
        <a:p>
          <a:pPr>
            <a:lnSpc>
              <a:spcPct val="100000"/>
            </a:lnSpc>
          </a:pPr>
          <a:r>
            <a:rPr lang="en-US"/>
            <a:t>Seizures</a:t>
          </a:r>
        </a:p>
      </dgm:t>
    </dgm:pt>
    <dgm:pt modelId="{76A69F50-018A-4149-BE7D-2B7C19A81432}" type="parTrans" cxnId="{E830DC35-1397-4EBB-859C-72ECB395DB74}">
      <dgm:prSet/>
      <dgm:spPr/>
      <dgm:t>
        <a:bodyPr/>
        <a:lstStyle/>
        <a:p>
          <a:endParaRPr lang="en-US"/>
        </a:p>
      </dgm:t>
    </dgm:pt>
    <dgm:pt modelId="{9EE58965-BC09-4938-A9E2-CDFCC2740014}" type="sibTrans" cxnId="{E830DC35-1397-4EBB-859C-72ECB395DB74}">
      <dgm:prSet/>
      <dgm:spPr/>
      <dgm:t>
        <a:bodyPr/>
        <a:lstStyle/>
        <a:p>
          <a:endParaRPr lang="en-US"/>
        </a:p>
      </dgm:t>
    </dgm:pt>
    <dgm:pt modelId="{1286C859-2EA6-4117-8027-54D8CE1A0BE0}" type="pres">
      <dgm:prSet presAssocID="{8B722A41-D362-47A2-B5A4-8581AE589FF7}" presName="root" presStyleCnt="0">
        <dgm:presLayoutVars>
          <dgm:dir/>
          <dgm:resizeHandles val="exact"/>
        </dgm:presLayoutVars>
      </dgm:prSet>
      <dgm:spPr/>
    </dgm:pt>
    <dgm:pt modelId="{60388332-DB00-457D-9530-530F0E6803DC}" type="pres">
      <dgm:prSet presAssocID="{1E185E91-472A-47EF-8CBE-8CD9DF6097F4}" presName="compNode" presStyleCnt="0"/>
      <dgm:spPr/>
    </dgm:pt>
    <dgm:pt modelId="{F26D25AC-A331-499C-A994-096044DB8129}" type="pres">
      <dgm:prSet presAssocID="{1E185E91-472A-47EF-8CBE-8CD9DF6097F4}" presName="bgRect" presStyleLbl="bgShp" presStyleIdx="0" presStyleCnt="5" custScaleY="82470"/>
      <dgm:spPr/>
    </dgm:pt>
    <dgm:pt modelId="{8D71F838-4E31-435E-A82B-6C685CED7833}" type="pres">
      <dgm:prSet presAssocID="{1E185E91-472A-47EF-8CBE-8CD9DF6097F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prechaun Hat"/>
        </a:ext>
      </dgm:extLst>
    </dgm:pt>
    <dgm:pt modelId="{4ED56408-9D8B-4917-941A-4B40B00C9CEA}" type="pres">
      <dgm:prSet presAssocID="{1E185E91-472A-47EF-8CBE-8CD9DF6097F4}" presName="spaceRect" presStyleCnt="0"/>
      <dgm:spPr/>
    </dgm:pt>
    <dgm:pt modelId="{E0F4090D-E62E-4477-9560-3E5FE36B0145}" type="pres">
      <dgm:prSet presAssocID="{1E185E91-472A-47EF-8CBE-8CD9DF6097F4}" presName="parTx" presStyleLbl="revTx" presStyleIdx="0" presStyleCnt="6">
        <dgm:presLayoutVars>
          <dgm:chMax val="0"/>
          <dgm:chPref val="0"/>
        </dgm:presLayoutVars>
      </dgm:prSet>
      <dgm:spPr/>
    </dgm:pt>
    <dgm:pt modelId="{107C1E29-D0F5-47DF-B8F5-2A641EBFC9B0}" type="pres">
      <dgm:prSet presAssocID="{1913A696-03CC-48D8-B7AF-3BD9FD341A21}" presName="sibTrans" presStyleCnt="0"/>
      <dgm:spPr/>
    </dgm:pt>
    <dgm:pt modelId="{5B1E7D11-55EA-4708-A675-D51AD5A4878E}" type="pres">
      <dgm:prSet presAssocID="{26BE344D-B4A3-4460-BBBA-58B462752AFB}" presName="compNode" presStyleCnt="0"/>
      <dgm:spPr/>
    </dgm:pt>
    <dgm:pt modelId="{E447DEFB-DED7-4FA7-AB9B-26EE7294AAC7}" type="pres">
      <dgm:prSet presAssocID="{26BE344D-B4A3-4460-BBBA-58B462752AFB}" presName="bgRect" presStyleLbl="bgShp" presStyleIdx="1" presStyleCnt="5" custLinFactNeighborX="-2" custLinFactNeighborY="-33025"/>
      <dgm:spPr/>
    </dgm:pt>
    <dgm:pt modelId="{06A02B2D-0CE8-4D85-A429-570D17F4FC02}" type="pres">
      <dgm:prSet presAssocID="{26BE344D-B4A3-4460-BBBA-58B462752AFB}" presName="iconRect" presStyleLbl="node1" presStyleIdx="1" presStyleCnt="5" custLinFactNeighborX="-8578" custLinFactNeighborY="-5575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3315C60E-F47C-4CE4-B3DB-7A9877EB6C0B}" type="pres">
      <dgm:prSet presAssocID="{26BE344D-B4A3-4460-BBBA-58B462752AFB}" presName="spaceRect" presStyleCnt="0"/>
      <dgm:spPr/>
    </dgm:pt>
    <dgm:pt modelId="{76979D6C-422E-4856-BED8-48A2AFB232C4}" type="pres">
      <dgm:prSet presAssocID="{26BE344D-B4A3-4460-BBBA-58B462752AFB}" presName="parTx" presStyleLbl="revTx" presStyleIdx="1" presStyleCnt="6" custLinFactNeighborX="-2546" custLinFactNeighborY="-35383">
        <dgm:presLayoutVars>
          <dgm:chMax val="0"/>
          <dgm:chPref val="0"/>
        </dgm:presLayoutVars>
      </dgm:prSet>
      <dgm:spPr/>
    </dgm:pt>
    <dgm:pt modelId="{A7672F86-2712-4A8C-8CE7-3374BE7DBBAE}" type="pres">
      <dgm:prSet presAssocID="{D6296D96-8ADA-4B9F-81F0-8AECE04082AC}" presName="sibTrans" presStyleCnt="0"/>
      <dgm:spPr/>
    </dgm:pt>
    <dgm:pt modelId="{64DDA94A-8217-43FC-A267-6EF58D935C7A}" type="pres">
      <dgm:prSet presAssocID="{AD70E177-8D7F-48BD-AFA7-7194F90FE3DF}" presName="compNode" presStyleCnt="0"/>
      <dgm:spPr/>
    </dgm:pt>
    <dgm:pt modelId="{DE4F99AA-8BC3-417F-9A67-880D45DBF7DB}" type="pres">
      <dgm:prSet presAssocID="{AD70E177-8D7F-48BD-AFA7-7194F90FE3DF}" presName="bgRect" presStyleLbl="bgShp" presStyleIdx="2" presStyleCnt="5" custLinFactNeighborX="-2" custLinFactNeighborY="-40102"/>
      <dgm:spPr/>
    </dgm:pt>
    <dgm:pt modelId="{785EAE25-A5BA-48AC-9A61-DD1228B10584}" type="pres">
      <dgm:prSet presAssocID="{AD70E177-8D7F-48BD-AFA7-7194F90FE3DF}" presName="iconRect" presStyleLbl="node1" presStyleIdx="2" presStyleCnt="5" custLinFactNeighborX="0" custLinFactNeighborY="-6151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mpagne Glasses"/>
        </a:ext>
      </dgm:extLst>
    </dgm:pt>
    <dgm:pt modelId="{BECEA635-6253-488D-8BAF-CDF86533350B}" type="pres">
      <dgm:prSet presAssocID="{AD70E177-8D7F-48BD-AFA7-7194F90FE3DF}" presName="spaceRect" presStyleCnt="0"/>
      <dgm:spPr/>
    </dgm:pt>
    <dgm:pt modelId="{E05A4310-7EE3-4F26-8DCB-79922E21D5E0}" type="pres">
      <dgm:prSet presAssocID="{AD70E177-8D7F-48BD-AFA7-7194F90FE3DF}" presName="parTx" presStyleLbl="revTx" presStyleIdx="2" presStyleCnt="6" custLinFactNeighborX="10" custLinFactNeighborY="-37743">
        <dgm:presLayoutVars>
          <dgm:chMax val="0"/>
          <dgm:chPref val="0"/>
        </dgm:presLayoutVars>
      </dgm:prSet>
      <dgm:spPr/>
    </dgm:pt>
    <dgm:pt modelId="{5009C960-F86F-4BFC-8A2B-69A326C38CC7}" type="pres">
      <dgm:prSet presAssocID="{3855234A-96BA-48A2-94C5-BCDC506848E3}" presName="sibTrans" presStyleCnt="0"/>
      <dgm:spPr/>
    </dgm:pt>
    <dgm:pt modelId="{73F79953-F636-48CD-BF8D-89B9EC915863}" type="pres">
      <dgm:prSet presAssocID="{88532E12-B242-41B0-9FFF-75381930E29A}" presName="compNode" presStyleCnt="0"/>
      <dgm:spPr/>
    </dgm:pt>
    <dgm:pt modelId="{0A4B1788-CE9F-437D-BD23-198D06C46289}" type="pres">
      <dgm:prSet presAssocID="{88532E12-B242-41B0-9FFF-75381930E29A}" presName="bgRect" presStyleLbl="bgShp" presStyleIdx="3" presStyleCnt="5" custLinFactNeighborX="-2" custLinFactNeighborY="-52860"/>
      <dgm:spPr/>
    </dgm:pt>
    <dgm:pt modelId="{1F43B031-D3C7-4285-94AB-66969C73E982}" type="pres">
      <dgm:prSet presAssocID="{88532E12-B242-41B0-9FFF-75381930E29A}" presName="iconRect" presStyleLbl="node1" presStyleIdx="3" presStyleCnt="5" custLinFactNeighborX="4289" custLinFactNeighborY="-9006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729D547D-4450-45AD-9328-CB28467535A3}" type="pres">
      <dgm:prSet presAssocID="{88532E12-B242-41B0-9FFF-75381930E29A}" presName="spaceRect" presStyleCnt="0"/>
      <dgm:spPr/>
    </dgm:pt>
    <dgm:pt modelId="{3C48330A-5AAF-4D04-AE75-3238E324C591}" type="pres">
      <dgm:prSet presAssocID="{88532E12-B242-41B0-9FFF-75381930E29A}" presName="parTx" presStyleLbl="revTx" presStyleIdx="3" presStyleCnt="6" custLinFactNeighborX="10" custLinFactNeighborY="-52860">
        <dgm:presLayoutVars>
          <dgm:chMax val="0"/>
          <dgm:chPref val="0"/>
        </dgm:presLayoutVars>
      </dgm:prSet>
      <dgm:spPr/>
    </dgm:pt>
    <dgm:pt modelId="{5EDCE678-61C6-44C4-9E58-DE885866DAD5}" type="pres">
      <dgm:prSet presAssocID="{7C4A2460-4975-4125-B477-7150025C03CC}" presName="sibTrans" presStyleCnt="0"/>
      <dgm:spPr/>
    </dgm:pt>
    <dgm:pt modelId="{D379BE4A-9B78-49AB-BFD3-CAB619D95498}" type="pres">
      <dgm:prSet presAssocID="{DAC0F91B-471E-44D8-BFF8-7FF929F445DB}" presName="compNode" presStyleCnt="0"/>
      <dgm:spPr/>
    </dgm:pt>
    <dgm:pt modelId="{C57CC021-4BCF-466B-BE7A-53874B79E202}" type="pres">
      <dgm:prSet presAssocID="{DAC0F91B-471E-44D8-BFF8-7FF929F445DB}" presName="bgRect" presStyleLbl="bgShp" presStyleIdx="4" presStyleCnt="5" custScaleY="210176" custLinFactNeighborX="-2" custLinFactNeighborY="-56614"/>
      <dgm:spPr/>
    </dgm:pt>
    <dgm:pt modelId="{EAB494E0-F00D-46EA-A231-47B50C454C6F}" type="pres">
      <dgm:prSet presAssocID="{DAC0F91B-471E-44D8-BFF8-7FF929F445DB}" presName="iconRect" presStyleLbl="node1" presStyleIdx="4" presStyleCnt="5" custLinFactNeighborY="-9633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ine"/>
        </a:ext>
      </dgm:extLst>
    </dgm:pt>
    <dgm:pt modelId="{3F90D9A1-8159-4DAC-93DD-EE3E4CADB3BE}" type="pres">
      <dgm:prSet presAssocID="{DAC0F91B-471E-44D8-BFF8-7FF929F445DB}" presName="spaceRect" presStyleCnt="0"/>
      <dgm:spPr/>
    </dgm:pt>
    <dgm:pt modelId="{8042FE8A-36D4-48BD-BD1D-66EC5925988C}" type="pres">
      <dgm:prSet presAssocID="{DAC0F91B-471E-44D8-BFF8-7FF929F445DB}" presName="parTx" presStyleLbl="revTx" presStyleIdx="4" presStyleCnt="6" custLinFactNeighborX="503" custLinFactNeighborY="-55618">
        <dgm:presLayoutVars>
          <dgm:chMax val="0"/>
          <dgm:chPref val="0"/>
        </dgm:presLayoutVars>
      </dgm:prSet>
      <dgm:spPr/>
    </dgm:pt>
    <dgm:pt modelId="{DDFEB9B0-5A02-47BE-A878-DF675DE6545A}" type="pres">
      <dgm:prSet presAssocID="{DAC0F91B-471E-44D8-BFF8-7FF929F445DB}" presName="desTx" presStyleLbl="revTx" presStyleIdx="5" presStyleCnt="6" custScaleY="168473" custLinFactNeighborX="16" custLinFactNeighborY="-55618">
        <dgm:presLayoutVars/>
      </dgm:prSet>
      <dgm:spPr/>
    </dgm:pt>
  </dgm:ptLst>
  <dgm:cxnLst>
    <dgm:cxn modelId="{2CF35908-70ED-4DB3-BF4C-C0214EFDC53B}" srcId="{8B722A41-D362-47A2-B5A4-8581AE589FF7}" destId="{1E185E91-472A-47EF-8CBE-8CD9DF6097F4}" srcOrd="0" destOrd="0" parTransId="{9A43D7B4-0D6D-409F-963F-1552A6491B53}" sibTransId="{1913A696-03CC-48D8-B7AF-3BD9FD341A21}"/>
    <dgm:cxn modelId="{79148A1D-6920-F14D-B7C2-A341439D8FBA}" type="presOf" srcId="{AD70E177-8D7F-48BD-AFA7-7194F90FE3DF}" destId="{E05A4310-7EE3-4F26-8DCB-79922E21D5E0}" srcOrd="0" destOrd="0" presId="urn:microsoft.com/office/officeart/2018/2/layout/IconVerticalSolidList"/>
    <dgm:cxn modelId="{D97EB021-36D2-4F51-A816-FC4F442477BB}" srcId="{8B722A41-D362-47A2-B5A4-8581AE589FF7}" destId="{AD70E177-8D7F-48BD-AFA7-7194F90FE3DF}" srcOrd="2" destOrd="0" parTransId="{DB7FEEEC-6760-4512-A789-FF7284CE8DB0}" sibTransId="{3855234A-96BA-48A2-94C5-BCDC506848E3}"/>
    <dgm:cxn modelId="{E357192F-462A-5647-974E-5876264FE048}" type="presOf" srcId="{26BE344D-B4A3-4460-BBBA-58B462752AFB}" destId="{76979D6C-422E-4856-BED8-48A2AFB232C4}" srcOrd="0" destOrd="0" presId="urn:microsoft.com/office/officeart/2018/2/layout/IconVerticalSolidList"/>
    <dgm:cxn modelId="{E830DC35-1397-4EBB-859C-72ECB395DB74}" srcId="{DAC0F91B-471E-44D8-BFF8-7FF929F445DB}" destId="{42D1F93C-3712-4308-BD49-8FDF289DC0C7}" srcOrd="4" destOrd="0" parTransId="{76A69F50-018A-4149-BE7D-2B7C19A81432}" sibTransId="{9EE58965-BC09-4938-A9E2-CDFCC2740014}"/>
    <dgm:cxn modelId="{38375B36-2099-43D2-B3DD-51AD6E0FBB1E}" srcId="{8B722A41-D362-47A2-B5A4-8581AE589FF7}" destId="{DAC0F91B-471E-44D8-BFF8-7FF929F445DB}" srcOrd="4" destOrd="0" parTransId="{5EB2D152-98EC-4881-BA77-589A37F4033F}" sibTransId="{481F36A0-1AB1-4D50-A708-E22B98D8F729}"/>
    <dgm:cxn modelId="{6C4E5C46-0C9D-7944-9FCD-9E047063F14A}" type="presOf" srcId="{1E185E91-472A-47EF-8CBE-8CD9DF6097F4}" destId="{E0F4090D-E62E-4477-9560-3E5FE36B0145}" srcOrd="0" destOrd="0" presId="urn:microsoft.com/office/officeart/2018/2/layout/IconVerticalSolidList"/>
    <dgm:cxn modelId="{44394C5F-BCDF-4014-8CAA-CE0A38A533EE}" srcId="{8B722A41-D362-47A2-B5A4-8581AE589FF7}" destId="{26BE344D-B4A3-4460-BBBA-58B462752AFB}" srcOrd="1" destOrd="0" parTransId="{C9B34B3C-165F-4FF6-BE95-39A338D3120B}" sibTransId="{D6296D96-8ADA-4B9F-81F0-8AECE04082AC}"/>
    <dgm:cxn modelId="{0987DF63-1D20-4160-9C20-1C1501C0DAB0}" srcId="{8B722A41-D362-47A2-B5A4-8581AE589FF7}" destId="{88532E12-B242-41B0-9FFF-75381930E29A}" srcOrd="3" destOrd="0" parTransId="{B18809D6-63C7-41A7-A9C3-8FAC122D59E0}" sibTransId="{7C4A2460-4975-4125-B477-7150025C03CC}"/>
    <dgm:cxn modelId="{1479C76A-379F-4E6D-9B92-C4B207969BC3}" srcId="{DAC0F91B-471E-44D8-BFF8-7FF929F445DB}" destId="{8149AAC5-3507-4C2A-A68B-2FDAABE477FE}" srcOrd="2" destOrd="0" parTransId="{8312C959-A3B8-4D35-84F2-73BA45B8897B}" sibTransId="{D5F949FA-F8CD-4413-BD2A-B64B69BF3FD9}"/>
    <dgm:cxn modelId="{C7094780-6BA5-44E8-84E1-50F4F14E6EF9}" srcId="{DAC0F91B-471E-44D8-BFF8-7FF929F445DB}" destId="{E01C9B0E-3190-4ECF-A29C-4F4D54E9905A}" srcOrd="3" destOrd="0" parTransId="{BB1975D3-997D-4B23-A5C2-C19EAAEDFD17}" sibTransId="{690BEFB2-040A-4558-BBD6-61FADA2565D8}"/>
    <dgm:cxn modelId="{16528481-30B4-9946-BA30-FC29ECFD68A2}" type="presOf" srcId="{8B722A41-D362-47A2-B5A4-8581AE589FF7}" destId="{1286C859-2EA6-4117-8027-54D8CE1A0BE0}" srcOrd="0" destOrd="0" presId="urn:microsoft.com/office/officeart/2018/2/layout/IconVerticalSolidList"/>
    <dgm:cxn modelId="{64D5E181-6337-6B44-A727-53AC6975052B}" type="presOf" srcId="{E01C9B0E-3190-4ECF-A29C-4F4D54E9905A}" destId="{DDFEB9B0-5A02-47BE-A878-DF675DE6545A}" srcOrd="0" destOrd="3" presId="urn:microsoft.com/office/officeart/2018/2/layout/IconVerticalSolidList"/>
    <dgm:cxn modelId="{6E7FDF95-068A-3243-B279-6D7F50080DCE}" type="presOf" srcId="{42D1F93C-3712-4308-BD49-8FDF289DC0C7}" destId="{DDFEB9B0-5A02-47BE-A878-DF675DE6545A}" srcOrd="0" destOrd="4" presId="urn:microsoft.com/office/officeart/2018/2/layout/IconVerticalSolidList"/>
    <dgm:cxn modelId="{0F92FFA0-130D-CC46-9C36-D6DE7313BBA7}" type="presOf" srcId="{DAC0F91B-471E-44D8-BFF8-7FF929F445DB}" destId="{8042FE8A-36D4-48BD-BD1D-66EC5925988C}" srcOrd="0" destOrd="0" presId="urn:microsoft.com/office/officeart/2018/2/layout/IconVerticalSolidList"/>
    <dgm:cxn modelId="{87549FAB-C1FF-CE41-812E-AB06637FC23F}" type="presOf" srcId="{8149AAC5-3507-4C2A-A68B-2FDAABE477FE}" destId="{DDFEB9B0-5A02-47BE-A878-DF675DE6545A}" srcOrd="0" destOrd="2" presId="urn:microsoft.com/office/officeart/2018/2/layout/IconVerticalSolidList"/>
    <dgm:cxn modelId="{AEC318C4-FC74-4E0B-B435-719000FBE305}" srcId="{DAC0F91B-471E-44D8-BFF8-7FF929F445DB}" destId="{6BA73533-A43B-4AD9-B0B3-60DC68FF99B4}" srcOrd="0" destOrd="0" parTransId="{A9DCA8D9-E96E-4593-A4B7-132D273E2209}" sibTransId="{4F0250ED-C288-4F1E-A721-24ADE8C0A694}"/>
    <dgm:cxn modelId="{D0DBD3C4-5E6A-624E-BA80-7047BEAD7C66}" type="presOf" srcId="{8AD48830-61BC-47A8-8152-4E943C1F7967}" destId="{DDFEB9B0-5A02-47BE-A878-DF675DE6545A}" srcOrd="0" destOrd="1" presId="urn:microsoft.com/office/officeart/2018/2/layout/IconVerticalSolidList"/>
    <dgm:cxn modelId="{3B84F4CE-D0F3-1440-A209-548B92D13652}" type="presOf" srcId="{6BA73533-A43B-4AD9-B0B3-60DC68FF99B4}" destId="{DDFEB9B0-5A02-47BE-A878-DF675DE6545A}" srcOrd="0" destOrd="0" presId="urn:microsoft.com/office/officeart/2018/2/layout/IconVerticalSolidList"/>
    <dgm:cxn modelId="{642E07D0-7A07-47AE-904B-2EA46CD04BA7}" srcId="{DAC0F91B-471E-44D8-BFF8-7FF929F445DB}" destId="{8AD48830-61BC-47A8-8152-4E943C1F7967}" srcOrd="1" destOrd="0" parTransId="{4F809C00-4ACE-427B-BAD5-1074958B512A}" sibTransId="{84747AFB-CC8C-431F-9815-EE8EAB18C8DA}"/>
    <dgm:cxn modelId="{C18A3BE9-266C-4D46-9CC0-A4128E127E4E}" type="presOf" srcId="{88532E12-B242-41B0-9FFF-75381930E29A}" destId="{3C48330A-5AAF-4D04-AE75-3238E324C591}" srcOrd="0" destOrd="0" presId="urn:microsoft.com/office/officeart/2018/2/layout/IconVerticalSolidList"/>
    <dgm:cxn modelId="{8F7DA1E4-FA25-214D-86EE-D0512DE348A4}" type="presParOf" srcId="{1286C859-2EA6-4117-8027-54D8CE1A0BE0}" destId="{60388332-DB00-457D-9530-530F0E6803DC}" srcOrd="0" destOrd="0" presId="urn:microsoft.com/office/officeart/2018/2/layout/IconVerticalSolidList"/>
    <dgm:cxn modelId="{B4A2BB57-F7A4-E848-8A37-8AFFAE4B5DBF}" type="presParOf" srcId="{60388332-DB00-457D-9530-530F0E6803DC}" destId="{F26D25AC-A331-499C-A994-096044DB8129}" srcOrd="0" destOrd="0" presId="urn:microsoft.com/office/officeart/2018/2/layout/IconVerticalSolidList"/>
    <dgm:cxn modelId="{CA9A3954-6E14-8F42-90A4-2E4E6C5E6CBB}" type="presParOf" srcId="{60388332-DB00-457D-9530-530F0E6803DC}" destId="{8D71F838-4E31-435E-A82B-6C685CED7833}" srcOrd="1" destOrd="0" presId="urn:microsoft.com/office/officeart/2018/2/layout/IconVerticalSolidList"/>
    <dgm:cxn modelId="{9BFF0573-C666-894C-8A9A-12FBE6A565CA}" type="presParOf" srcId="{60388332-DB00-457D-9530-530F0E6803DC}" destId="{4ED56408-9D8B-4917-941A-4B40B00C9CEA}" srcOrd="2" destOrd="0" presId="urn:microsoft.com/office/officeart/2018/2/layout/IconVerticalSolidList"/>
    <dgm:cxn modelId="{DFEF81DF-427B-474E-BF2A-75ED73CC725E}" type="presParOf" srcId="{60388332-DB00-457D-9530-530F0E6803DC}" destId="{E0F4090D-E62E-4477-9560-3E5FE36B0145}" srcOrd="3" destOrd="0" presId="urn:microsoft.com/office/officeart/2018/2/layout/IconVerticalSolidList"/>
    <dgm:cxn modelId="{BED9AD8B-CBAF-844B-8AB1-92AF0C7F99EA}" type="presParOf" srcId="{1286C859-2EA6-4117-8027-54D8CE1A0BE0}" destId="{107C1E29-D0F5-47DF-B8F5-2A641EBFC9B0}" srcOrd="1" destOrd="0" presId="urn:microsoft.com/office/officeart/2018/2/layout/IconVerticalSolidList"/>
    <dgm:cxn modelId="{74724468-86A5-894F-A336-3AB8BAEE2AEA}" type="presParOf" srcId="{1286C859-2EA6-4117-8027-54D8CE1A0BE0}" destId="{5B1E7D11-55EA-4708-A675-D51AD5A4878E}" srcOrd="2" destOrd="0" presId="urn:microsoft.com/office/officeart/2018/2/layout/IconVerticalSolidList"/>
    <dgm:cxn modelId="{A1EE1189-30A9-6947-A412-EFFADD92C02D}" type="presParOf" srcId="{5B1E7D11-55EA-4708-A675-D51AD5A4878E}" destId="{E447DEFB-DED7-4FA7-AB9B-26EE7294AAC7}" srcOrd="0" destOrd="0" presId="urn:microsoft.com/office/officeart/2018/2/layout/IconVerticalSolidList"/>
    <dgm:cxn modelId="{8172ECAB-DA69-1D4E-BFC1-A68D76F2B555}" type="presParOf" srcId="{5B1E7D11-55EA-4708-A675-D51AD5A4878E}" destId="{06A02B2D-0CE8-4D85-A429-570D17F4FC02}" srcOrd="1" destOrd="0" presId="urn:microsoft.com/office/officeart/2018/2/layout/IconVerticalSolidList"/>
    <dgm:cxn modelId="{5BBAC3A6-22C5-1E49-893F-ABABB581AE37}" type="presParOf" srcId="{5B1E7D11-55EA-4708-A675-D51AD5A4878E}" destId="{3315C60E-F47C-4CE4-B3DB-7A9877EB6C0B}" srcOrd="2" destOrd="0" presId="urn:microsoft.com/office/officeart/2018/2/layout/IconVerticalSolidList"/>
    <dgm:cxn modelId="{9E37D11D-5945-074E-8C88-9B5F4ABE1D1B}" type="presParOf" srcId="{5B1E7D11-55EA-4708-A675-D51AD5A4878E}" destId="{76979D6C-422E-4856-BED8-48A2AFB232C4}" srcOrd="3" destOrd="0" presId="urn:microsoft.com/office/officeart/2018/2/layout/IconVerticalSolidList"/>
    <dgm:cxn modelId="{7C50012B-FE87-CF4B-9B9F-D93AD013D9B3}" type="presParOf" srcId="{1286C859-2EA6-4117-8027-54D8CE1A0BE0}" destId="{A7672F86-2712-4A8C-8CE7-3374BE7DBBAE}" srcOrd="3" destOrd="0" presId="urn:microsoft.com/office/officeart/2018/2/layout/IconVerticalSolidList"/>
    <dgm:cxn modelId="{5473C2B0-FC97-1A45-97C8-8AF59148F231}" type="presParOf" srcId="{1286C859-2EA6-4117-8027-54D8CE1A0BE0}" destId="{64DDA94A-8217-43FC-A267-6EF58D935C7A}" srcOrd="4" destOrd="0" presId="urn:microsoft.com/office/officeart/2018/2/layout/IconVerticalSolidList"/>
    <dgm:cxn modelId="{DAFEA563-A7FD-544F-A3AC-576048C006FA}" type="presParOf" srcId="{64DDA94A-8217-43FC-A267-6EF58D935C7A}" destId="{DE4F99AA-8BC3-417F-9A67-880D45DBF7DB}" srcOrd="0" destOrd="0" presId="urn:microsoft.com/office/officeart/2018/2/layout/IconVerticalSolidList"/>
    <dgm:cxn modelId="{07F3A909-1AB7-4A4C-9E65-EA054F645EC3}" type="presParOf" srcId="{64DDA94A-8217-43FC-A267-6EF58D935C7A}" destId="{785EAE25-A5BA-48AC-9A61-DD1228B10584}" srcOrd="1" destOrd="0" presId="urn:microsoft.com/office/officeart/2018/2/layout/IconVerticalSolidList"/>
    <dgm:cxn modelId="{21907DED-1D54-D840-9EE7-1D5C1F8C3898}" type="presParOf" srcId="{64DDA94A-8217-43FC-A267-6EF58D935C7A}" destId="{BECEA635-6253-488D-8BAF-CDF86533350B}" srcOrd="2" destOrd="0" presId="urn:microsoft.com/office/officeart/2018/2/layout/IconVerticalSolidList"/>
    <dgm:cxn modelId="{7C752A53-FF91-1F4E-8D25-7C682B0F2F1A}" type="presParOf" srcId="{64DDA94A-8217-43FC-A267-6EF58D935C7A}" destId="{E05A4310-7EE3-4F26-8DCB-79922E21D5E0}" srcOrd="3" destOrd="0" presId="urn:microsoft.com/office/officeart/2018/2/layout/IconVerticalSolidList"/>
    <dgm:cxn modelId="{BCDB5170-CD12-AC40-8694-1A4BF9B7335B}" type="presParOf" srcId="{1286C859-2EA6-4117-8027-54D8CE1A0BE0}" destId="{5009C960-F86F-4BFC-8A2B-69A326C38CC7}" srcOrd="5" destOrd="0" presId="urn:microsoft.com/office/officeart/2018/2/layout/IconVerticalSolidList"/>
    <dgm:cxn modelId="{86B64EE5-DF68-2C49-AA0A-39AE5C69844E}" type="presParOf" srcId="{1286C859-2EA6-4117-8027-54D8CE1A0BE0}" destId="{73F79953-F636-48CD-BF8D-89B9EC915863}" srcOrd="6" destOrd="0" presId="urn:microsoft.com/office/officeart/2018/2/layout/IconVerticalSolidList"/>
    <dgm:cxn modelId="{CBAAFCB6-2A05-6D45-AFAE-53782DA74842}" type="presParOf" srcId="{73F79953-F636-48CD-BF8D-89B9EC915863}" destId="{0A4B1788-CE9F-437D-BD23-198D06C46289}" srcOrd="0" destOrd="0" presId="urn:microsoft.com/office/officeart/2018/2/layout/IconVerticalSolidList"/>
    <dgm:cxn modelId="{4E9E05B9-82EC-6E4B-AF97-A7244B2F5735}" type="presParOf" srcId="{73F79953-F636-48CD-BF8D-89B9EC915863}" destId="{1F43B031-D3C7-4285-94AB-66969C73E982}" srcOrd="1" destOrd="0" presId="urn:microsoft.com/office/officeart/2018/2/layout/IconVerticalSolidList"/>
    <dgm:cxn modelId="{FF137850-6654-294C-9E37-A29676242628}" type="presParOf" srcId="{73F79953-F636-48CD-BF8D-89B9EC915863}" destId="{729D547D-4450-45AD-9328-CB28467535A3}" srcOrd="2" destOrd="0" presId="urn:microsoft.com/office/officeart/2018/2/layout/IconVerticalSolidList"/>
    <dgm:cxn modelId="{15F25349-BDEC-0647-A4D9-6CF2252A68B1}" type="presParOf" srcId="{73F79953-F636-48CD-BF8D-89B9EC915863}" destId="{3C48330A-5AAF-4D04-AE75-3238E324C591}" srcOrd="3" destOrd="0" presId="urn:microsoft.com/office/officeart/2018/2/layout/IconVerticalSolidList"/>
    <dgm:cxn modelId="{534AD9D0-42D7-1647-AD5E-A55195D49870}" type="presParOf" srcId="{1286C859-2EA6-4117-8027-54D8CE1A0BE0}" destId="{5EDCE678-61C6-44C4-9E58-DE885866DAD5}" srcOrd="7" destOrd="0" presId="urn:microsoft.com/office/officeart/2018/2/layout/IconVerticalSolidList"/>
    <dgm:cxn modelId="{4B5B450B-B4DC-F04C-83CE-DE34C390930D}" type="presParOf" srcId="{1286C859-2EA6-4117-8027-54D8CE1A0BE0}" destId="{D379BE4A-9B78-49AB-BFD3-CAB619D95498}" srcOrd="8" destOrd="0" presId="urn:microsoft.com/office/officeart/2018/2/layout/IconVerticalSolidList"/>
    <dgm:cxn modelId="{8373F4C5-F7AA-0247-BC3B-2AE292436831}" type="presParOf" srcId="{D379BE4A-9B78-49AB-BFD3-CAB619D95498}" destId="{C57CC021-4BCF-466B-BE7A-53874B79E202}" srcOrd="0" destOrd="0" presId="urn:microsoft.com/office/officeart/2018/2/layout/IconVerticalSolidList"/>
    <dgm:cxn modelId="{A0F880F2-B6BE-5C40-8B4C-328EE3BA5EFC}" type="presParOf" srcId="{D379BE4A-9B78-49AB-BFD3-CAB619D95498}" destId="{EAB494E0-F00D-46EA-A231-47B50C454C6F}" srcOrd="1" destOrd="0" presId="urn:microsoft.com/office/officeart/2018/2/layout/IconVerticalSolidList"/>
    <dgm:cxn modelId="{11E6379E-FBCB-2649-9252-CC703C4D7784}" type="presParOf" srcId="{D379BE4A-9B78-49AB-BFD3-CAB619D95498}" destId="{3F90D9A1-8159-4DAC-93DD-EE3E4CADB3BE}" srcOrd="2" destOrd="0" presId="urn:microsoft.com/office/officeart/2018/2/layout/IconVerticalSolidList"/>
    <dgm:cxn modelId="{965D78DB-2239-7143-B5F8-77D6FC1FDE1E}" type="presParOf" srcId="{D379BE4A-9B78-49AB-BFD3-CAB619D95498}" destId="{8042FE8A-36D4-48BD-BD1D-66EC5925988C}" srcOrd="3" destOrd="0" presId="urn:microsoft.com/office/officeart/2018/2/layout/IconVerticalSolidList"/>
    <dgm:cxn modelId="{BB722324-9159-4847-8E08-F7ED063723EC}" type="presParOf" srcId="{D379BE4A-9B78-49AB-BFD3-CAB619D95498}" destId="{DDFEB9B0-5A02-47BE-A878-DF675DE6545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7238AF-6722-44CD-94E4-5E7A31A0110E}" type="doc">
      <dgm:prSet loTypeId="urn:microsoft.com/office/officeart/2016/7/layout/RepeatingBendingProcessNew" loCatId="process" qsTypeId="urn:microsoft.com/office/officeart/2005/8/quickstyle/simple5" qsCatId="simple" csTypeId="urn:microsoft.com/office/officeart/2005/8/colors/colorful1" csCatId="colorful"/>
      <dgm:spPr/>
      <dgm:t>
        <a:bodyPr/>
        <a:lstStyle/>
        <a:p>
          <a:endParaRPr lang="en-US"/>
        </a:p>
      </dgm:t>
    </dgm:pt>
    <dgm:pt modelId="{79611D8E-242A-4406-B07B-1883895A6D47}">
      <dgm:prSet/>
      <dgm:spPr/>
      <dgm:t>
        <a:bodyPr/>
        <a:lstStyle/>
        <a:p>
          <a:r>
            <a:rPr lang="en-US" dirty="0"/>
            <a:t>Admission 1/9/20</a:t>
          </a:r>
        </a:p>
      </dgm:t>
    </dgm:pt>
    <dgm:pt modelId="{77BFA776-774A-44C7-BC01-1FFCE6A3C506}" type="parTrans" cxnId="{7978DE51-2185-4443-A8BE-FA5656F05751}">
      <dgm:prSet/>
      <dgm:spPr/>
      <dgm:t>
        <a:bodyPr/>
        <a:lstStyle/>
        <a:p>
          <a:endParaRPr lang="en-US"/>
        </a:p>
      </dgm:t>
    </dgm:pt>
    <dgm:pt modelId="{C2007D05-FBDD-4430-8D62-3A66A8A4231D}" type="sibTrans" cxnId="{7978DE51-2185-4443-A8BE-FA5656F05751}">
      <dgm:prSet/>
      <dgm:spPr/>
      <dgm:t>
        <a:bodyPr/>
        <a:lstStyle/>
        <a:p>
          <a:endParaRPr lang="en-US"/>
        </a:p>
      </dgm:t>
    </dgm:pt>
    <dgm:pt modelId="{E4FDFB1A-ED03-47C2-ADBB-875653F07239}">
      <dgm:prSet/>
      <dgm:spPr/>
      <dgm:t>
        <a:bodyPr/>
        <a:lstStyle/>
        <a:p>
          <a:r>
            <a:rPr lang="en-US"/>
            <a:t>Clinical Nutrition LOS visit 1/10/20 *Unofficial Visit</a:t>
          </a:r>
        </a:p>
      </dgm:t>
    </dgm:pt>
    <dgm:pt modelId="{3429D946-D72E-4CEA-B2E0-18624F6B238C}" type="parTrans" cxnId="{9620EDCC-6538-46FA-A306-FA2EF7BD474A}">
      <dgm:prSet/>
      <dgm:spPr/>
      <dgm:t>
        <a:bodyPr/>
        <a:lstStyle/>
        <a:p>
          <a:endParaRPr lang="en-US"/>
        </a:p>
      </dgm:t>
    </dgm:pt>
    <dgm:pt modelId="{8A26E355-9AA8-4BEE-85DA-667C4423FD2D}" type="sibTrans" cxnId="{9620EDCC-6538-46FA-A306-FA2EF7BD474A}">
      <dgm:prSet/>
      <dgm:spPr/>
      <dgm:t>
        <a:bodyPr/>
        <a:lstStyle/>
        <a:p>
          <a:endParaRPr lang="en-US"/>
        </a:p>
      </dgm:t>
    </dgm:pt>
    <dgm:pt modelId="{6A7B0915-EA5B-4B2D-9FD9-55A2A7B5A223}">
      <dgm:prSet/>
      <dgm:spPr/>
      <dgm:t>
        <a:bodyPr/>
        <a:lstStyle/>
        <a:p>
          <a:r>
            <a:rPr lang="en-US"/>
            <a:t>Rapid Response called and pt transferred to ICU 1/11/20</a:t>
          </a:r>
        </a:p>
      </dgm:t>
    </dgm:pt>
    <dgm:pt modelId="{8AD33223-ECF7-4CF3-9E6F-17757B7800F2}" type="parTrans" cxnId="{3247252C-62D2-4DF0-BF59-DEC019C31889}">
      <dgm:prSet/>
      <dgm:spPr/>
      <dgm:t>
        <a:bodyPr/>
        <a:lstStyle/>
        <a:p>
          <a:endParaRPr lang="en-US"/>
        </a:p>
      </dgm:t>
    </dgm:pt>
    <dgm:pt modelId="{85F19776-8CF6-4CB0-B464-671243B475A4}" type="sibTrans" cxnId="{3247252C-62D2-4DF0-BF59-DEC019C31889}">
      <dgm:prSet/>
      <dgm:spPr/>
      <dgm:t>
        <a:bodyPr/>
        <a:lstStyle/>
        <a:p>
          <a:endParaRPr lang="en-US"/>
        </a:p>
      </dgm:t>
    </dgm:pt>
    <dgm:pt modelId="{3BEA4B5B-3B57-4434-A2B9-19C38D2A47C4}">
      <dgm:prSet/>
      <dgm:spPr/>
      <dgm:t>
        <a:bodyPr/>
        <a:lstStyle/>
        <a:p>
          <a:r>
            <a:rPr lang="en-US"/>
            <a:t>Pt placed in restraints for agitation and hallucinations 1/12/20</a:t>
          </a:r>
        </a:p>
      </dgm:t>
    </dgm:pt>
    <dgm:pt modelId="{1A884F5E-E3DC-456C-B332-75307C729D37}" type="parTrans" cxnId="{A4CFFFE0-9FF9-4568-9176-EA4C7A98A5F3}">
      <dgm:prSet/>
      <dgm:spPr/>
      <dgm:t>
        <a:bodyPr/>
        <a:lstStyle/>
        <a:p>
          <a:endParaRPr lang="en-US"/>
        </a:p>
      </dgm:t>
    </dgm:pt>
    <dgm:pt modelId="{9D54A5F7-B662-4BA4-97F8-4028A0F0C1BF}" type="sibTrans" cxnId="{A4CFFFE0-9FF9-4568-9176-EA4C7A98A5F3}">
      <dgm:prSet/>
      <dgm:spPr/>
      <dgm:t>
        <a:bodyPr/>
        <a:lstStyle/>
        <a:p>
          <a:endParaRPr lang="en-US"/>
        </a:p>
      </dgm:t>
    </dgm:pt>
    <dgm:pt modelId="{2C69CB31-6C19-4FFB-8060-8DEA1853C5E9}">
      <dgm:prSet/>
      <dgm:spPr/>
      <dgm:t>
        <a:bodyPr/>
        <a:lstStyle/>
        <a:p>
          <a:r>
            <a:rPr lang="en-US"/>
            <a:t>Clinical Nutrition Consult visit 1/13/20</a:t>
          </a:r>
        </a:p>
      </dgm:t>
    </dgm:pt>
    <dgm:pt modelId="{AA801A43-322F-4D04-AB76-856BC01A36CD}" type="parTrans" cxnId="{B0478402-23E6-481A-A836-7FDCEC912930}">
      <dgm:prSet/>
      <dgm:spPr/>
      <dgm:t>
        <a:bodyPr/>
        <a:lstStyle/>
        <a:p>
          <a:endParaRPr lang="en-US"/>
        </a:p>
      </dgm:t>
    </dgm:pt>
    <dgm:pt modelId="{8B35F014-4FBA-4F93-9D13-A6B034E5B2AF}" type="sibTrans" cxnId="{B0478402-23E6-481A-A836-7FDCEC912930}">
      <dgm:prSet/>
      <dgm:spPr/>
      <dgm:t>
        <a:bodyPr/>
        <a:lstStyle/>
        <a:p>
          <a:endParaRPr lang="en-US"/>
        </a:p>
      </dgm:t>
    </dgm:pt>
    <dgm:pt modelId="{FD08C886-12B0-4661-96D9-C676029DA1FD}">
      <dgm:prSet/>
      <dgm:spPr/>
      <dgm:t>
        <a:bodyPr/>
        <a:lstStyle/>
        <a:p>
          <a:r>
            <a:rPr lang="en-US" dirty="0"/>
            <a:t>Code Grey for combative behavior and placed in 4-point restraints 1/14/20</a:t>
          </a:r>
        </a:p>
      </dgm:t>
    </dgm:pt>
    <dgm:pt modelId="{475D9D59-01F0-4A49-9BE3-AA0243D82E6C}" type="parTrans" cxnId="{25F5CDA6-C247-4138-BCF8-DBA0CEAEC026}">
      <dgm:prSet/>
      <dgm:spPr/>
      <dgm:t>
        <a:bodyPr/>
        <a:lstStyle/>
        <a:p>
          <a:endParaRPr lang="en-US"/>
        </a:p>
      </dgm:t>
    </dgm:pt>
    <dgm:pt modelId="{9F8FA686-8EA1-448D-A92C-D981B81092D2}" type="sibTrans" cxnId="{25F5CDA6-C247-4138-BCF8-DBA0CEAEC026}">
      <dgm:prSet/>
      <dgm:spPr/>
      <dgm:t>
        <a:bodyPr/>
        <a:lstStyle/>
        <a:p>
          <a:endParaRPr lang="en-US"/>
        </a:p>
      </dgm:t>
    </dgm:pt>
    <dgm:pt modelId="{240511DA-71EC-4423-8B99-92AA03AAFC9D}">
      <dgm:prSet/>
      <dgm:spPr/>
      <dgm:t>
        <a:bodyPr/>
        <a:lstStyle/>
        <a:p>
          <a:r>
            <a:rPr lang="en-US"/>
            <a:t>1</a:t>
          </a:r>
          <a:r>
            <a:rPr lang="en-US" baseline="30000"/>
            <a:t>st</a:t>
          </a:r>
          <a:r>
            <a:rPr lang="en-US"/>
            <a:t> Clinical Nutrition Follow Up visit 1/16/20</a:t>
          </a:r>
        </a:p>
      </dgm:t>
    </dgm:pt>
    <dgm:pt modelId="{8E93E194-5BED-4459-9CE4-B598DBC837BF}" type="parTrans" cxnId="{6EC37B5D-C1D3-417C-B5DA-3BA9638E544C}">
      <dgm:prSet/>
      <dgm:spPr/>
      <dgm:t>
        <a:bodyPr/>
        <a:lstStyle/>
        <a:p>
          <a:endParaRPr lang="en-US"/>
        </a:p>
      </dgm:t>
    </dgm:pt>
    <dgm:pt modelId="{6A916639-AD6F-4E33-AD05-53E5B7C3FB22}" type="sibTrans" cxnId="{6EC37B5D-C1D3-417C-B5DA-3BA9638E544C}">
      <dgm:prSet/>
      <dgm:spPr/>
      <dgm:t>
        <a:bodyPr/>
        <a:lstStyle/>
        <a:p>
          <a:endParaRPr lang="en-US"/>
        </a:p>
      </dgm:t>
    </dgm:pt>
    <dgm:pt modelId="{FF7AC959-376C-46CC-A2D0-DBC8278AE2CD}">
      <dgm:prSet/>
      <dgm:spPr/>
      <dgm:t>
        <a:bodyPr/>
        <a:lstStyle/>
        <a:p>
          <a:r>
            <a:rPr lang="en-US"/>
            <a:t>2</a:t>
          </a:r>
          <a:r>
            <a:rPr lang="en-US" baseline="30000"/>
            <a:t>nd</a:t>
          </a:r>
          <a:r>
            <a:rPr lang="en-US"/>
            <a:t> Clinical Nutrition Follow Up visit 1/20/20</a:t>
          </a:r>
        </a:p>
      </dgm:t>
    </dgm:pt>
    <dgm:pt modelId="{14C44EA6-C053-45A6-AAFF-2ABEA2DC2CE7}" type="parTrans" cxnId="{9F89CC13-229E-4F6A-98AF-C76757024D88}">
      <dgm:prSet/>
      <dgm:spPr/>
      <dgm:t>
        <a:bodyPr/>
        <a:lstStyle/>
        <a:p>
          <a:endParaRPr lang="en-US"/>
        </a:p>
      </dgm:t>
    </dgm:pt>
    <dgm:pt modelId="{85B2C386-1DC9-47F1-B62E-99E81DADB2C4}" type="sibTrans" cxnId="{9F89CC13-229E-4F6A-98AF-C76757024D88}">
      <dgm:prSet/>
      <dgm:spPr/>
      <dgm:t>
        <a:bodyPr/>
        <a:lstStyle/>
        <a:p>
          <a:endParaRPr lang="en-US"/>
        </a:p>
      </dgm:t>
    </dgm:pt>
    <dgm:pt modelId="{13656E20-D02A-445F-B26B-B1BC9D5AC6F2}">
      <dgm:prSet/>
      <dgm:spPr/>
      <dgm:t>
        <a:bodyPr/>
        <a:lstStyle/>
        <a:p>
          <a:r>
            <a:rPr lang="en-US"/>
            <a:t>3</a:t>
          </a:r>
          <a:r>
            <a:rPr lang="en-US" baseline="30000"/>
            <a:t>rd</a:t>
          </a:r>
          <a:r>
            <a:rPr lang="en-US"/>
            <a:t> Clinical Nutrition Follow Up visit 1/24/20</a:t>
          </a:r>
        </a:p>
      </dgm:t>
    </dgm:pt>
    <dgm:pt modelId="{0C9F4ABE-1B6A-40A1-8DCA-F2634DD968FF}" type="parTrans" cxnId="{E3B4BD41-1605-43BE-8E09-EA29BA42F52F}">
      <dgm:prSet/>
      <dgm:spPr/>
      <dgm:t>
        <a:bodyPr/>
        <a:lstStyle/>
        <a:p>
          <a:endParaRPr lang="en-US"/>
        </a:p>
      </dgm:t>
    </dgm:pt>
    <dgm:pt modelId="{7A6B22B1-9CE8-4712-B546-253E63CCA943}" type="sibTrans" cxnId="{E3B4BD41-1605-43BE-8E09-EA29BA42F52F}">
      <dgm:prSet/>
      <dgm:spPr/>
      <dgm:t>
        <a:bodyPr/>
        <a:lstStyle/>
        <a:p>
          <a:endParaRPr lang="en-US"/>
        </a:p>
      </dgm:t>
    </dgm:pt>
    <dgm:pt modelId="{012FF75D-A0A3-4BC6-B5EE-C613359AC4E9}">
      <dgm:prSet/>
      <dgm:spPr/>
      <dgm:t>
        <a:bodyPr/>
        <a:lstStyle/>
        <a:p>
          <a:r>
            <a:rPr lang="en-US"/>
            <a:t>Discharged 1/25/2020</a:t>
          </a:r>
        </a:p>
      </dgm:t>
    </dgm:pt>
    <dgm:pt modelId="{58314414-CE4E-4DC1-8DC3-C071D70BDCC3}" type="parTrans" cxnId="{36BAC1A9-CDEF-4ACB-B7B5-802FE91F05F0}">
      <dgm:prSet/>
      <dgm:spPr/>
      <dgm:t>
        <a:bodyPr/>
        <a:lstStyle/>
        <a:p>
          <a:endParaRPr lang="en-US"/>
        </a:p>
      </dgm:t>
    </dgm:pt>
    <dgm:pt modelId="{436BF718-BB50-4839-9A50-6F099BFE4E41}" type="sibTrans" cxnId="{36BAC1A9-CDEF-4ACB-B7B5-802FE91F05F0}">
      <dgm:prSet/>
      <dgm:spPr/>
      <dgm:t>
        <a:bodyPr/>
        <a:lstStyle/>
        <a:p>
          <a:endParaRPr lang="en-US"/>
        </a:p>
      </dgm:t>
    </dgm:pt>
    <dgm:pt modelId="{B4DCDF36-5EEE-4397-8829-1D3740DB2593}">
      <dgm:prSet/>
      <dgm:spPr/>
      <dgm:t>
        <a:bodyPr/>
        <a:lstStyle/>
        <a:p>
          <a:r>
            <a:rPr lang="en-US"/>
            <a:t>Readmission 2/28/2020</a:t>
          </a:r>
        </a:p>
      </dgm:t>
    </dgm:pt>
    <dgm:pt modelId="{4D8837DB-1F2D-4C43-BB0A-E3D00D33B54A}" type="parTrans" cxnId="{C02DE96E-8E45-47E8-B649-85A3785CDAC4}">
      <dgm:prSet/>
      <dgm:spPr/>
      <dgm:t>
        <a:bodyPr/>
        <a:lstStyle/>
        <a:p>
          <a:endParaRPr lang="en-US"/>
        </a:p>
      </dgm:t>
    </dgm:pt>
    <dgm:pt modelId="{FBE2BDBC-6C17-48FF-92EA-E96FA5C2AED5}" type="sibTrans" cxnId="{C02DE96E-8E45-47E8-B649-85A3785CDAC4}">
      <dgm:prSet/>
      <dgm:spPr/>
      <dgm:t>
        <a:bodyPr/>
        <a:lstStyle/>
        <a:p>
          <a:endParaRPr lang="en-US"/>
        </a:p>
      </dgm:t>
    </dgm:pt>
    <dgm:pt modelId="{7CE82CD6-EEAE-C847-B9B6-45A277A12FE2}" type="pres">
      <dgm:prSet presAssocID="{9B7238AF-6722-44CD-94E4-5E7A31A0110E}" presName="Name0" presStyleCnt="0">
        <dgm:presLayoutVars>
          <dgm:dir/>
          <dgm:resizeHandles val="exact"/>
        </dgm:presLayoutVars>
      </dgm:prSet>
      <dgm:spPr/>
    </dgm:pt>
    <dgm:pt modelId="{3309B7C8-B226-6E4E-8B03-B9B7598246A7}" type="pres">
      <dgm:prSet presAssocID="{79611D8E-242A-4406-B07B-1883895A6D47}" presName="node" presStyleLbl="node1" presStyleIdx="0" presStyleCnt="11">
        <dgm:presLayoutVars>
          <dgm:bulletEnabled val="1"/>
        </dgm:presLayoutVars>
      </dgm:prSet>
      <dgm:spPr/>
    </dgm:pt>
    <dgm:pt modelId="{59438E8D-2E30-3F4B-8E87-0CEA3A15FFAC}" type="pres">
      <dgm:prSet presAssocID="{C2007D05-FBDD-4430-8D62-3A66A8A4231D}" presName="sibTrans" presStyleLbl="sibTrans1D1" presStyleIdx="0" presStyleCnt="10"/>
      <dgm:spPr/>
    </dgm:pt>
    <dgm:pt modelId="{751D174E-9738-1B40-8CDE-2D24AD75ACB0}" type="pres">
      <dgm:prSet presAssocID="{C2007D05-FBDD-4430-8D62-3A66A8A4231D}" presName="connectorText" presStyleLbl="sibTrans1D1" presStyleIdx="0" presStyleCnt="10"/>
      <dgm:spPr/>
    </dgm:pt>
    <dgm:pt modelId="{EFD76556-ADB6-BA45-AAC8-CA54BE71049D}" type="pres">
      <dgm:prSet presAssocID="{E4FDFB1A-ED03-47C2-ADBB-875653F07239}" presName="node" presStyleLbl="node1" presStyleIdx="1" presStyleCnt="11">
        <dgm:presLayoutVars>
          <dgm:bulletEnabled val="1"/>
        </dgm:presLayoutVars>
      </dgm:prSet>
      <dgm:spPr/>
    </dgm:pt>
    <dgm:pt modelId="{F0CBB509-6C24-FE40-A8A4-5278E3B61FB9}" type="pres">
      <dgm:prSet presAssocID="{8A26E355-9AA8-4BEE-85DA-667C4423FD2D}" presName="sibTrans" presStyleLbl="sibTrans1D1" presStyleIdx="1" presStyleCnt="10"/>
      <dgm:spPr/>
    </dgm:pt>
    <dgm:pt modelId="{D602D9E1-6E0A-FE46-85C5-9918C5D485A1}" type="pres">
      <dgm:prSet presAssocID="{8A26E355-9AA8-4BEE-85DA-667C4423FD2D}" presName="connectorText" presStyleLbl="sibTrans1D1" presStyleIdx="1" presStyleCnt="10"/>
      <dgm:spPr/>
    </dgm:pt>
    <dgm:pt modelId="{6B3D3401-62A6-A14A-8AC4-35142FD622AC}" type="pres">
      <dgm:prSet presAssocID="{6A7B0915-EA5B-4B2D-9FD9-55A2A7B5A223}" presName="node" presStyleLbl="node1" presStyleIdx="2" presStyleCnt="11">
        <dgm:presLayoutVars>
          <dgm:bulletEnabled val="1"/>
        </dgm:presLayoutVars>
      </dgm:prSet>
      <dgm:spPr/>
    </dgm:pt>
    <dgm:pt modelId="{D85E5FB3-6D56-254F-99D0-D08ACDEB329C}" type="pres">
      <dgm:prSet presAssocID="{85F19776-8CF6-4CB0-B464-671243B475A4}" presName="sibTrans" presStyleLbl="sibTrans1D1" presStyleIdx="2" presStyleCnt="10"/>
      <dgm:spPr/>
    </dgm:pt>
    <dgm:pt modelId="{C1BFE000-079D-594F-B1F1-04F37130C110}" type="pres">
      <dgm:prSet presAssocID="{85F19776-8CF6-4CB0-B464-671243B475A4}" presName="connectorText" presStyleLbl="sibTrans1D1" presStyleIdx="2" presStyleCnt="10"/>
      <dgm:spPr/>
    </dgm:pt>
    <dgm:pt modelId="{4663A952-225A-D74C-A50C-6D48DB32E533}" type="pres">
      <dgm:prSet presAssocID="{3BEA4B5B-3B57-4434-A2B9-19C38D2A47C4}" presName="node" presStyleLbl="node1" presStyleIdx="3" presStyleCnt="11">
        <dgm:presLayoutVars>
          <dgm:bulletEnabled val="1"/>
        </dgm:presLayoutVars>
      </dgm:prSet>
      <dgm:spPr/>
    </dgm:pt>
    <dgm:pt modelId="{8050F914-5576-154D-94F1-169546546181}" type="pres">
      <dgm:prSet presAssocID="{9D54A5F7-B662-4BA4-97F8-4028A0F0C1BF}" presName="sibTrans" presStyleLbl="sibTrans1D1" presStyleIdx="3" presStyleCnt="10"/>
      <dgm:spPr/>
    </dgm:pt>
    <dgm:pt modelId="{9BE0DA2A-ACD9-1248-BA9C-BECBFF07265B}" type="pres">
      <dgm:prSet presAssocID="{9D54A5F7-B662-4BA4-97F8-4028A0F0C1BF}" presName="connectorText" presStyleLbl="sibTrans1D1" presStyleIdx="3" presStyleCnt="10"/>
      <dgm:spPr/>
    </dgm:pt>
    <dgm:pt modelId="{CC5C60A3-0D2A-7849-B6A2-E5DD9259E90F}" type="pres">
      <dgm:prSet presAssocID="{2C69CB31-6C19-4FFB-8060-8DEA1853C5E9}" presName="node" presStyleLbl="node1" presStyleIdx="4" presStyleCnt="11">
        <dgm:presLayoutVars>
          <dgm:bulletEnabled val="1"/>
        </dgm:presLayoutVars>
      </dgm:prSet>
      <dgm:spPr/>
    </dgm:pt>
    <dgm:pt modelId="{26CF0FED-1329-CA4E-AF48-FB91E9C8A098}" type="pres">
      <dgm:prSet presAssocID="{8B35F014-4FBA-4F93-9D13-A6B034E5B2AF}" presName="sibTrans" presStyleLbl="sibTrans1D1" presStyleIdx="4" presStyleCnt="10"/>
      <dgm:spPr/>
    </dgm:pt>
    <dgm:pt modelId="{E336FAC4-1240-AD43-A0B0-34E1732FB337}" type="pres">
      <dgm:prSet presAssocID="{8B35F014-4FBA-4F93-9D13-A6B034E5B2AF}" presName="connectorText" presStyleLbl="sibTrans1D1" presStyleIdx="4" presStyleCnt="10"/>
      <dgm:spPr/>
    </dgm:pt>
    <dgm:pt modelId="{6D4B7997-8326-A64C-803E-1FA55CE8772D}" type="pres">
      <dgm:prSet presAssocID="{FD08C886-12B0-4661-96D9-C676029DA1FD}" presName="node" presStyleLbl="node1" presStyleIdx="5" presStyleCnt="11">
        <dgm:presLayoutVars>
          <dgm:bulletEnabled val="1"/>
        </dgm:presLayoutVars>
      </dgm:prSet>
      <dgm:spPr/>
    </dgm:pt>
    <dgm:pt modelId="{CD8E2AE3-419A-BE47-8912-CF1F3C243D4B}" type="pres">
      <dgm:prSet presAssocID="{9F8FA686-8EA1-448D-A92C-D981B81092D2}" presName="sibTrans" presStyleLbl="sibTrans1D1" presStyleIdx="5" presStyleCnt="10"/>
      <dgm:spPr/>
    </dgm:pt>
    <dgm:pt modelId="{8E4CDAC1-C34F-B748-87F0-4952BFFD3A60}" type="pres">
      <dgm:prSet presAssocID="{9F8FA686-8EA1-448D-A92C-D981B81092D2}" presName="connectorText" presStyleLbl="sibTrans1D1" presStyleIdx="5" presStyleCnt="10"/>
      <dgm:spPr/>
    </dgm:pt>
    <dgm:pt modelId="{D0AC8226-2194-5B44-BFE2-0ECE2D1CCD47}" type="pres">
      <dgm:prSet presAssocID="{240511DA-71EC-4423-8B99-92AA03AAFC9D}" presName="node" presStyleLbl="node1" presStyleIdx="6" presStyleCnt="11">
        <dgm:presLayoutVars>
          <dgm:bulletEnabled val="1"/>
        </dgm:presLayoutVars>
      </dgm:prSet>
      <dgm:spPr/>
    </dgm:pt>
    <dgm:pt modelId="{29819F5A-8503-944D-BED0-5E33DE6594DA}" type="pres">
      <dgm:prSet presAssocID="{6A916639-AD6F-4E33-AD05-53E5B7C3FB22}" presName="sibTrans" presStyleLbl="sibTrans1D1" presStyleIdx="6" presStyleCnt="10"/>
      <dgm:spPr/>
    </dgm:pt>
    <dgm:pt modelId="{9A006ACF-3C39-D746-B7E0-2D354E454CF8}" type="pres">
      <dgm:prSet presAssocID="{6A916639-AD6F-4E33-AD05-53E5B7C3FB22}" presName="connectorText" presStyleLbl="sibTrans1D1" presStyleIdx="6" presStyleCnt="10"/>
      <dgm:spPr/>
    </dgm:pt>
    <dgm:pt modelId="{B98D6F89-5D5E-9840-A287-92704171A448}" type="pres">
      <dgm:prSet presAssocID="{FF7AC959-376C-46CC-A2D0-DBC8278AE2CD}" presName="node" presStyleLbl="node1" presStyleIdx="7" presStyleCnt="11">
        <dgm:presLayoutVars>
          <dgm:bulletEnabled val="1"/>
        </dgm:presLayoutVars>
      </dgm:prSet>
      <dgm:spPr/>
    </dgm:pt>
    <dgm:pt modelId="{B7084520-5FC5-1F47-BE6A-97DC6093C25E}" type="pres">
      <dgm:prSet presAssocID="{85B2C386-1DC9-47F1-B62E-99E81DADB2C4}" presName="sibTrans" presStyleLbl="sibTrans1D1" presStyleIdx="7" presStyleCnt="10"/>
      <dgm:spPr/>
    </dgm:pt>
    <dgm:pt modelId="{B6A5ACD2-14F3-5F4C-933F-B8B56CCD1B44}" type="pres">
      <dgm:prSet presAssocID="{85B2C386-1DC9-47F1-B62E-99E81DADB2C4}" presName="connectorText" presStyleLbl="sibTrans1D1" presStyleIdx="7" presStyleCnt="10"/>
      <dgm:spPr/>
    </dgm:pt>
    <dgm:pt modelId="{5A845AD9-1037-9947-83E5-3D506A75716D}" type="pres">
      <dgm:prSet presAssocID="{13656E20-D02A-445F-B26B-B1BC9D5AC6F2}" presName="node" presStyleLbl="node1" presStyleIdx="8" presStyleCnt="11">
        <dgm:presLayoutVars>
          <dgm:bulletEnabled val="1"/>
        </dgm:presLayoutVars>
      </dgm:prSet>
      <dgm:spPr/>
    </dgm:pt>
    <dgm:pt modelId="{B3DD4E12-A216-1D44-BC55-1ECCFC1CF590}" type="pres">
      <dgm:prSet presAssocID="{7A6B22B1-9CE8-4712-B546-253E63CCA943}" presName="sibTrans" presStyleLbl="sibTrans1D1" presStyleIdx="8" presStyleCnt="10"/>
      <dgm:spPr/>
    </dgm:pt>
    <dgm:pt modelId="{306BB44E-4E4D-AA40-AE1C-96E99F5A1F80}" type="pres">
      <dgm:prSet presAssocID="{7A6B22B1-9CE8-4712-B546-253E63CCA943}" presName="connectorText" presStyleLbl="sibTrans1D1" presStyleIdx="8" presStyleCnt="10"/>
      <dgm:spPr/>
    </dgm:pt>
    <dgm:pt modelId="{EFAE110D-0D41-2846-A583-C9FFFD38EEBC}" type="pres">
      <dgm:prSet presAssocID="{012FF75D-A0A3-4BC6-B5EE-C613359AC4E9}" presName="node" presStyleLbl="node1" presStyleIdx="9" presStyleCnt="11">
        <dgm:presLayoutVars>
          <dgm:bulletEnabled val="1"/>
        </dgm:presLayoutVars>
      </dgm:prSet>
      <dgm:spPr/>
    </dgm:pt>
    <dgm:pt modelId="{A31E9E32-C6D3-5041-9FB0-BAC540783D70}" type="pres">
      <dgm:prSet presAssocID="{436BF718-BB50-4839-9A50-6F099BFE4E41}" presName="sibTrans" presStyleLbl="sibTrans1D1" presStyleIdx="9" presStyleCnt="10"/>
      <dgm:spPr/>
    </dgm:pt>
    <dgm:pt modelId="{363EA5DE-410F-C845-B4C7-C6BFC9F615B1}" type="pres">
      <dgm:prSet presAssocID="{436BF718-BB50-4839-9A50-6F099BFE4E41}" presName="connectorText" presStyleLbl="sibTrans1D1" presStyleIdx="9" presStyleCnt="10"/>
      <dgm:spPr/>
    </dgm:pt>
    <dgm:pt modelId="{83380B38-75BA-A745-9605-A151D472AD1A}" type="pres">
      <dgm:prSet presAssocID="{B4DCDF36-5EEE-4397-8829-1D3740DB2593}" presName="node" presStyleLbl="node1" presStyleIdx="10" presStyleCnt="11">
        <dgm:presLayoutVars>
          <dgm:bulletEnabled val="1"/>
        </dgm:presLayoutVars>
      </dgm:prSet>
      <dgm:spPr/>
    </dgm:pt>
  </dgm:ptLst>
  <dgm:cxnLst>
    <dgm:cxn modelId="{2F3A6700-7BDB-ED49-92E9-783FB6F5DE7E}" type="presOf" srcId="{C2007D05-FBDD-4430-8D62-3A66A8A4231D}" destId="{59438E8D-2E30-3F4B-8E87-0CEA3A15FFAC}" srcOrd="0" destOrd="0" presId="urn:microsoft.com/office/officeart/2016/7/layout/RepeatingBendingProcessNew"/>
    <dgm:cxn modelId="{B0478402-23E6-481A-A836-7FDCEC912930}" srcId="{9B7238AF-6722-44CD-94E4-5E7A31A0110E}" destId="{2C69CB31-6C19-4FFB-8060-8DEA1853C5E9}" srcOrd="4" destOrd="0" parTransId="{AA801A43-322F-4D04-AB76-856BC01A36CD}" sibTransId="{8B35F014-4FBA-4F93-9D13-A6B034E5B2AF}"/>
    <dgm:cxn modelId="{9F89CC13-229E-4F6A-98AF-C76757024D88}" srcId="{9B7238AF-6722-44CD-94E4-5E7A31A0110E}" destId="{FF7AC959-376C-46CC-A2D0-DBC8278AE2CD}" srcOrd="7" destOrd="0" parTransId="{14C44EA6-C053-45A6-AAFF-2ABEA2DC2CE7}" sibTransId="{85B2C386-1DC9-47F1-B62E-99E81DADB2C4}"/>
    <dgm:cxn modelId="{756A9D16-67B4-F642-A47E-454C897491DE}" type="presOf" srcId="{85F19776-8CF6-4CB0-B464-671243B475A4}" destId="{D85E5FB3-6D56-254F-99D0-D08ACDEB329C}" srcOrd="0" destOrd="0" presId="urn:microsoft.com/office/officeart/2016/7/layout/RepeatingBendingProcessNew"/>
    <dgm:cxn modelId="{9AAD6219-3E26-6644-AF16-72381B1436C1}" type="presOf" srcId="{9D54A5F7-B662-4BA4-97F8-4028A0F0C1BF}" destId="{8050F914-5576-154D-94F1-169546546181}" srcOrd="0" destOrd="0" presId="urn:microsoft.com/office/officeart/2016/7/layout/RepeatingBendingProcessNew"/>
    <dgm:cxn modelId="{8F821928-2D02-E943-9796-7728701AB2C0}" type="presOf" srcId="{7A6B22B1-9CE8-4712-B546-253E63CCA943}" destId="{306BB44E-4E4D-AA40-AE1C-96E99F5A1F80}" srcOrd="1" destOrd="0" presId="urn:microsoft.com/office/officeart/2016/7/layout/RepeatingBendingProcessNew"/>
    <dgm:cxn modelId="{3247252C-62D2-4DF0-BF59-DEC019C31889}" srcId="{9B7238AF-6722-44CD-94E4-5E7A31A0110E}" destId="{6A7B0915-EA5B-4B2D-9FD9-55A2A7B5A223}" srcOrd="2" destOrd="0" parTransId="{8AD33223-ECF7-4CF3-9E6F-17757B7800F2}" sibTransId="{85F19776-8CF6-4CB0-B464-671243B475A4}"/>
    <dgm:cxn modelId="{7B4BA533-470F-F64B-86DE-5284DD5930C2}" type="presOf" srcId="{6A7B0915-EA5B-4B2D-9FD9-55A2A7B5A223}" destId="{6B3D3401-62A6-A14A-8AC4-35142FD622AC}" srcOrd="0" destOrd="0" presId="urn:microsoft.com/office/officeart/2016/7/layout/RepeatingBendingProcessNew"/>
    <dgm:cxn modelId="{8C47DE3A-88EB-8948-B3DD-24685922CBFB}" type="presOf" srcId="{6A916639-AD6F-4E33-AD05-53E5B7C3FB22}" destId="{9A006ACF-3C39-D746-B7E0-2D354E454CF8}" srcOrd="1" destOrd="0" presId="urn:microsoft.com/office/officeart/2016/7/layout/RepeatingBendingProcessNew"/>
    <dgm:cxn modelId="{E3B4BD41-1605-43BE-8E09-EA29BA42F52F}" srcId="{9B7238AF-6722-44CD-94E4-5E7A31A0110E}" destId="{13656E20-D02A-445F-B26B-B1BC9D5AC6F2}" srcOrd="8" destOrd="0" parTransId="{0C9F4ABE-1B6A-40A1-8DCA-F2634DD968FF}" sibTransId="{7A6B22B1-9CE8-4712-B546-253E63CCA943}"/>
    <dgm:cxn modelId="{7978DE51-2185-4443-A8BE-FA5656F05751}" srcId="{9B7238AF-6722-44CD-94E4-5E7A31A0110E}" destId="{79611D8E-242A-4406-B07B-1883895A6D47}" srcOrd="0" destOrd="0" parTransId="{77BFA776-774A-44C7-BC01-1FFCE6A3C506}" sibTransId="{C2007D05-FBDD-4430-8D62-3A66A8A4231D}"/>
    <dgm:cxn modelId="{6EC37B5D-C1D3-417C-B5DA-3BA9638E544C}" srcId="{9B7238AF-6722-44CD-94E4-5E7A31A0110E}" destId="{240511DA-71EC-4423-8B99-92AA03AAFC9D}" srcOrd="6" destOrd="0" parTransId="{8E93E194-5BED-4459-9CE4-B598DBC837BF}" sibTransId="{6A916639-AD6F-4E33-AD05-53E5B7C3FB22}"/>
    <dgm:cxn modelId="{6441AA64-5748-6443-BEF7-167C9C15EA17}" type="presOf" srcId="{85B2C386-1DC9-47F1-B62E-99E81DADB2C4}" destId="{B7084520-5FC5-1F47-BE6A-97DC6093C25E}" srcOrd="0" destOrd="0" presId="urn:microsoft.com/office/officeart/2016/7/layout/RepeatingBendingProcessNew"/>
    <dgm:cxn modelId="{69E04D65-98BB-074E-BB48-D00F72D1D6CD}" type="presOf" srcId="{6A916639-AD6F-4E33-AD05-53E5B7C3FB22}" destId="{29819F5A-8503-944D-BED0-5E33DE6594DA}" srcOrd="0" destOrd="0" presId="urn:microsoft.com/office/officeart/2016/7/layout/RepeatingBendingProcessNew"/>
    <dgm:cxn modelId="{E76C3867-A9CC-1C42-A975-08DA52DF4638}" type="presOf" srcId="{79611D8E-242A-4406-B07B-1883895A6D47}" destId="{3309B7C8-B226-6E4E-8B03-B9B7598246A7}" srcOrd="0" destOrd="0" presId="urn:microsoft.com/office/officeart/2016/7/layout/RepeatingBendingProcessNew"/>
    <dgm:cxn modelId="{4AD34E67-EC8E-DC44-AFAD-14F3D590C690}" type="presOf" srcId="{8B35F014-4FBA-4F93-9D13-A6B034E5B2AF}" destId="{26CF0FED-1329-CA4E-AF48-FB91E9C8A098}" srcOrd="0" destOrd="0" presId="urn:microsoft.com/office/officeart/2016/7/layout/RepeatingBendingProcessNew"/>
    <dgm:cxn modelId="{8174326B-0A10-0D4C-B14C-CAAE39C85617}" type="presOf" srcId="{C2007D05-FBDD-4430-8D62-3A66A8A4231D}" destId="{751D174E-9738-1B40-8CDE-2D24AD75ACB0}" srcOrd="1" destOrd="0" presId="urn:microsoft.com/office/officeart/2016/7/layout/RepeatingBendingProcessNew"/>
    <dgm:cxn modelId="{C02DE96E-8E45-47E8-B649-85A3785CDAC4}" srcId="{9B7238AF-6722-44CD-94E4-5E7A31A0110E}" destId="{B4DCDF36-5EEE-4397-8829-1D3740DB2593}" srcOrd="10" destOrd="0" parTransId="{4D8837DB-1F2D-4C43-BB0A-E3D00D33B54A}" sibTransId="{FBE2BDBC-6C17-48FF-92EA-E96FA5C2AED5}"/>
    <dgm:cxn modelId="{3E7BE67A-4306-7E4D-A70A-AC7588701BD5}" type="presOf" srcId="{FF7AC959-376C-46CC-A2D0-DBC8278AE2CD}" destId="{B98D6F89-5D5E-9840-A287-92704171A448}" srcOrd="0" destOrd="0" presId="urn:microsoft.com/office/officeart/2016/7/layout/RepeatingBendingProcessNew"/>
    <dgm:cxn modelId="{9A39977D-0B11-5B4A-9B6C-CA3A519EE24D}" type="presOf" srcId="{B4DCDF36-5EEE-4397-8829-1D3740DB2593}" destId="{83380B38-75BA-A745-9605-A151D472AD1A}" srcOrd="0" destOrd="0" presId="urn:microsoft.com/office/officeart/2016/7/layout/RepeatingBendingProcessNew"/>
    <dgm:cxn modelId="{14AEC07D-A101-8E4C-9790-53421CE709AF}" type="presOf" srcId="{7A6B22B1-9CE8-4712-B546-253E63CCA943}" destId="{B3DD4E12-A216-1D44-BC55-1ECCFC1CF590}" srcOrd="0" destOrd="0" presId="urn:microsoft.com/office/officeart/2016/7/layout/RepeatingBendingProcessNew"/>
    <dgm:cxn modelId="{64AD0A87-1CEC-3044-A7A7-B6510E997D19}" type="presOf" srcId="{8A26E355-9AA8-4BEE-85DA-667C4423FD2D}" destId="{F0CBB509-6C24-FE40-A8A4-5278E3B61FB9}" srcOrd="0" destOrd="0" presId="urn:microsoft.com/office/officeart/2016/7/layout/RepeatingBendingProcessNew"/>
    <dgm:cxn modelId="{0783B58F-FCD6-6F46-A27F-2CC97CECFA97}" type="presOf" srcId="{436BF718-BB50-4839-9A50-6F099BFE4E41}" destId="{A31E9E32-C6D3-5041-9FB0-BAC540783D70}" srcOrd="0" destOrd="0" presId="urn:microsoft.com/office/officeart/2016/7/layout/RepeatingBendingProcessNew"/>
    <dgm:cxn modelId="{9556A594-3887-A347-9EFF-2C9BD53797C6}" type="presOf" srcId="{240511DA-71EC-4423-8B99-92AA03AAFC9D}" destId="{D0AC8226-2194-5B44-BFE2-0ECE2D1CCD47}" srcOrd="0" destOrd="0" presId="urn:microsoft.com/office/officeart/2016/7/layout/RepeatingBendingProcessNew"/>
    <dgm:cxn modelId="{66999195-0972-A546-8006-3A5E4CF1EBF1}" type="presOf" srcId="{FD08C886-12B0-4661-96D9-C676029DA1FD}" destId="{6D4B7997-8326-A64C-803E-1FA55CE8772D}" srcOrd="0" destOrd="0" presId="urn:microsoft.com/office/officeart/2016/7/layout/RepeatingBendingProcessNew"/>
    <dgm:cxn modelId="{C1B5CA95-1FE2-B843-9063-61FC2FF730D6}" type="presOf" srcId="{3BEA4B5B-3B57-4434-A2B9-19C38D2A47C4}" destId="{4663A952-225A-D74C-A50C-6D48DB32E533}" srcOrd="0" destOrd="0" presId="urn:microsoft.com/office/officeart/2016/7/layout/RepeatingBendingProcessNew"/>
    <dgm:cxn modelId="{37565C98-A2EF-4C4B-9C20-0462B160425C}" type="presOf" srcId="{8A26E355-9AA8-4BEE-85DA-667C4423FD2D}" destId="{D602D9E1-6E0A-FE46-85C5-9918C5D485A1}" srcOrd="1" destOrd="0" presId="urn:microsoft.com/office/officeart/2016/7/layout/RepeatingBendingProcessNew"/>
    <dgm:cxn modelId="{0DBC1B99-0281-0E47-B3A6-35665B0092F0}" type="presOf" srcId="{E4FDFB1A-ED03-47C2-ADBB-875653F07239}" destId="{EFD76556-ADB6-BA45-AAC8-CA54BE71049D}" srcOrd="0" destOrd="0" presId="urn:microsoft.com/office/officeart/2016/7/layout/RepeatingBendingProcessNew"/>
    <dgm:cxn modelId="{25F5CDA6-C247-4138-BCF8-DBA0CEAEC026}" srcId="{9B7238AF-6722-44CD-94E4-5E7A31A0110E}" destId="{FD08C886-12B0-4661-96D9-C676029DA1FD}" srcOrd="5" destOrd="0" parTransId="{475D9D59-01F0-4A49-9BE3-AA0243D82E6C}" sibTransId="{9F8FA686-8EA1-448D-A92C-D981B81092D2}"/>
    <dgm:cxn modelId="{36BAC1A9-CDEF-4ACB-B7B5-802FE91F05F0}" srcId="{9B7238AF-6722-44CD-94E4-5E7A31A0110E}" destId="{012FF75D-A0A3-4BC6-B5EE-C613359AC4E9}" srcOrd="9" destOrd="0" parTransId="{58314414-CE4E-4DC1-8DC3-C071D70BDCC3}" sibTransId="{436BF718-BB50-4839-9A50-6F099BFE4E41}"/>
    <dgm:cxn modelId="{AFEACAAF-2627-284D-81C6-29959EA9B726}" type="presOf" srcId="{13656E20-D02A-445F-B26B-B1BC9D5AC6F2}" destId="{5A845AD9-1037-9947-83E5-3D506A75716D}" srcOrd="0" destOrd="0" presId="urn:microsoft.com/office/officeart/2016/7/layout/RepeatingBendingProcessNew"/>
    <dgm:cxn modelId="{1C24D5B2-6D39-7846-9F74-F1BB305E9527}" type="presOf" srcId="{2C69CB31-6C19-4FFB-8060-8DEA1853C5E9}" destId="{CC5C60A3-0D2A-7849-B6A2-E5DD9259E90F}" srcOrd="0" destOrd="0" presId="urn:microsoft.com/office/officeart/2016/7/layout/RepeatingBendingProcessNew"/>
    <dgm:cxn modelId="{3A501DB3-3969-7542-9389-CE2D70FA9934}" type="presOf" srcId="{9F8FA686-8EA1-448D-A92C-D981B81092D2}" destId="{CD8E2AE3-419A-BE47-8912-CF1F3C243D4B}" srcOrd="0" destOrd="0" presId="urn:microsoft.com/office/officeart/2016/7/layout/RepeatingBendingProcessNew"/>
    <dgm:cxn modelId="{2D964AB3-D551-7D42-8005-7853B147C02F}" type="presOf" srcId="{85F19776-8CF6-4CB0-B464-671243B475A4}" destId="{C1BFE000-079D-594F-B1F1-04F37130C110}" srcOrd="1" destOrd="0" presId="urn:microsoft.com/office/officeart/2016/7/layout/RepeatingBendingProcessNew"/>
    <dgm:cxn modelId="{F9B9B4B4-DF2D-DF4B-B5A0-B429F3574603}" type="presOf" srcId="{9B7238AF-6722-44CD-94E4-5E7A31A0110E}" destId="{7CE82CD6-EEAE-C847-B9B6-45A277A12FE2}" srcOrd="0" destOrd="0" presId="urn:microsoft.com/office/officeart/2016/7/layout/RepeatingBendingProcessNew"/>
    <dgm:cxn modelId="{AAB38FB8-F796-6046-8752-E5D8107C6225}" type="presOf" srcId="{85B2C386-1DC9-47F1-B62E-99E81DADB2C4}" destId="{B6A5ACD2-14F3-5F4C-933F-B8B56CCD1B44}" srcOrd="1" destOrd="0" presId="urn:microsoft.com/office/officeart/2016/7/layout/RepeatingBendingProcessNew"/>
    <dgm:cxn modelId="{10E000C9-BEA8-EE4C-A3B2-8092B6D0CC27}" type="presOf" srcId="{436BF718-BB50-4839-9A50-6F099BFE4E41}" destId="{363EA5DE-410F-C845-B4C7-C6BFC9F615B1}" srcOrd="1" destOrd="0" presId="urn:microsoft.com/office/officeart/2016/7/layout/RepeatingBendingProcessNew"/>
    <dgm:cxn modelId="{9620EDCC-6538-46FA-A306-FA2EF7BD474A}" srcId="{9B7238AF-6722-44CD-94E4-5E7A31A0110E}" destId="{E4FDFB1A-ED03-47C2-ADBB-875653F07239}" srcOrd="1" destOrd="0" parTransId="{3429D946-D72E-4CEA-B2E0-18624F6B238C}" sibTransId="{8A26E355-9AA8-4BEE-85DA-667C4423FD2D}"/>
    <dgm:cxn modelId="{DB995EDF-27A5-BB48-889A-6F08BCFB0875}" type="presOf" srcId="{9D54A5F7-B662-4BA4-97F8-4028A0F0C1BF}" destId="{9BE0DA2A-ACD9-1248-BA9C-BECBFF07265B}" srcOrd="1" destOrd="0" presId="urn:microsoft.com/office/officeart/2016/7/layout/RepeatingBendingProcessNew"/>
    <dgm:cxn modelId="{A4CFFFE0-9FF9-4568-9176-EA4C7A98A5F3}" srcId="{9B7238AF-6722-44CD-94E4-5E7A31A0110E}" destId="{3BEA4B5B-3B57-4434-A2B9-19C38D2A47C4}" srcOrd="3" destOrd="0" parTransId="{1A884F5E-E3DC-456C-B332-75307C729D37}" sibTransId="{9D54A5F7-B662-4BA4-97F8-4028A0F0C1BF}"/>
    <dgm:cxn modelId="{CDB45CE2-6621-354B-9141-47AE5E3E3292}" type="presOf" srcId="{8B35F014-4FBA-4F93-9D13-A6B034E5B2AF}" destId="{E336FAC4-1240-AD43-A0B0-34E1732FB337}" srcOrd="1" destOrd="0" presId="urn:microsoft.com/office/officeart/2016/7/layout/RepeatingBendingProcessNew"/>
    <dgm:cxn modelId="{2AA034E9-5DF7-C549-9D12-FC758FFC45A7}" type="presOf" srcId="{012FF75D-A0A3-4BC6-B5EE-C613359AC4E9}" destId="{EFAE110D-0D41-2846-A583-C9FFFD38EEBC}" srcOrd="0" destOrd="0" presId="urn:microsoft.com/office/officeart/2016/7/layout/RepeatingBendingProcessNew"/>
    <dgm:cxn modelId="{212EA6FA-4C82-544A-8050-9E0F037D9732}" type="presOf" srcId="{9F8FA686-8EA1-448D-A92C-D981B81092D2}" destId="{8E4CDAC1-C34F-B748-87F0-4952BFFD3A60}" srcOrd="1" destOrd="0" presId="urn:microsoft.com/office/officeart/2016/7/layout/RepeatingBendingProcessNew"/>
    <dgm:cxn modelId="{652788D6-C37E-A24F-AD25-F732D28BBC81}" type="presParOf" srcId="{7CE82CD6-EEAE-C847-B9B6-45A277A12FE2}" destId="{3309B7C8-B226-6E4E-8B03-B9B7598246A7}" srcOrd="0" destOrd="0" presId="urn:microsoft.com/office/officeart/2016/7/layout/RepeatingBendingProcessNew"/>
    <dgm:cxn modelId="{84B40E93-BA1F-CB43-B03C-4C6BBD437BD2}" type="presParOf" srcId="{7CE82CD6-EEAE-C847-B9B6-45A277A12FE2}" destId="{59438E8D-2E30-3F4B-8E87-0CEA3A15FFAC}" srcOrd="1" destOrd="0" presId="urn:microsoft.com/office/officeart/2016/7/layout/RepeatingBendingProcessNew"/>
    <dgm:cxn modelId="{CE35BC76-37DD-394B-889C-034060A8D14B}" type="presParOf" srcId="{59438E8D-2E30-3F4B-8E87-0CEA3A15FFAC}" destId="{751D174E-9738-1B40-8CDE-2D24AD75ACB0}" srcOrd="0" destOrd="0" presId="urn:microsoft.com/office/officeart/2016/7/layout/RepeatingBendingProcessNew"/>
    <dgm:cxn modelId="{6D2F59A2-B31D-6647-8E3F-2EA9D3B8E0C2}" type="presParOf" srcId="{7CE82CD6-EEAE-C847-B9B6-45A277A12FE2}" destId="{EFD76556-ADB6-BA45-AAC8-CA54BE71049D}" srcOrd="2" destOrd="0" presId="urn:microsoft.com/office/officeart/2016/7/layout/RepeatingBendingProcessNew"/>
    <dgm:cxn modelId="{AA6BA8F4-6997-8346-9A2B-22771D9D17F9}" type="presParOf" srcId="{7CE82CD6-EEAE-C847-B9B6-45A277A12FE2}" destId="{F0CBB509-6C24-FE40-A8A4-5278E3B61FB9}" srcOrd="3" destOrd="0" presId="urn:microsoft.com/office/officeart/2016/7/layout/RepeatingBendingProcessNew"/>
    <dgm:cxn modelId="{25743E34-792D-554F-B1F6-D86F9D859802}" type="presParOf" srcId="{F0CBB509-6C24-FE40-A8A4-5278E3B61FB9}" destId="{D602D9E1-6E0A-FE46-85C5-9918C5D485A1}" srcOrd="0" destOrd="0" presId="urn:microsoft.com/office/officeart/2016/7/layout/RepeatingBendingProcessNew"/>
    <dgm:cxn modelId="{040A7767-5B13-9C4A-8D00-F6C15C5132BD}" type="presParOf" srcId="{7CE82CD6-EEAE-C847-B9B6-45A277A12FE2}" destId="{6B3D3401-62A6-A14A-8AC4-35142FD622AC}" srcOrd="4" destOrd="0" presId="urn:microsoft.com/office/officeart/2016/7/layout/RepeatingBendingProcessNew"/>
    <dgm:cxn modelId="{1EADD534-B8A9-4A43-8E20-012A7AF099EC}" type="presParOf" srcId="{7CE82CD6-EEAE-C847-B9B6-45A277A12FE2}" destId="{D85E5FB3-6D56-254F-99D0-D08ACDEB329C}" srcOrd="5" destOrd="0" presId="urn:microsoft.com/office/officeart/2016/7/layout/RepeatingBendingProcessNew"/>
    <dgm:cxn modelId="{8A29054F-83C8-2D4D-B6DE-E5401CD27C71}" type="presParOf" srcId="{D85E5FB3-6D56-254F-99D0-D08ACDEB329C}" destId="{C1BFE000-079D-594F-B1F1-04F37130C110}" srcOrd="0" destOrd="0" presId="urn:microsoft.com/office/officeart/2016/7/layout/RepeatingBendingProcessNew"/>
    <dgm:cxn modelId="{3E69EED6-EDDC-9443-8295-24AE7B5CBE8D}" type="presParOf" srcId="{7CE82CD6-EEAE-C847-B9B6-45A277A12FE2}" destId="{4663A952-225A-D74C-A50C-6D48DB32E533}" srcOrd="6" destOrd="0" presId="urn:microsoft.com/office/officeart/2016/7/layout/RepeatingBendingProcessNew"/>
    <dgm:cxn modelId="{C58A4FE7-DC94-8740-8B13-30D8BAF4C0F1}" type="presParOf" srcId="{7CE82CD6-EEAE-C847-B9B6-45A277A12FE2}" destId="{8050F914-5576-154D-94F1-169546546181}" srcOrd="7" destOrd="0" presId="urn:microsoft.com/office/officeart/2016/7/layout/RepeatingBendingProcessNew"/>
    <dgm:cxn modelId="{AABF8726-4D98-B145-BDA2-C62C5C2B19AC}" type="presParOf" srcId="{8050F914-5576-154D-94F1-169546546181}" destId="{9BE0DA2A-ACD9-1248-BA9C-BECBFF07265B}" srcOrd="0" destOrd="0" presId="urn:microsoft.com/office/officeart/2016/7/layout/RepeatingBendingProcessNew"/>
    <dgm:cxn modelId="{B52CAF0C-1933-8F42-95F3-4C9909804C2B}" type="presParOf" srcId="{7CE82CD6-EEAE-C847-B9B6-45A277A12FE2}" destId="{CC5C60A3-0D2A-7849-B6A2-E5DD9259E90F}" srcOrd="8" destOrd="0" presId="urn:microsoft.com/office/officeart/2016/7/layout/RepeatingBendingProcessNew"/>
    <dgm:cxn modelId="{B035E5B8-27EA-FC4D-91C7-C3B05284B50D}" type="presParOf" srcId="{7CE82CD6-EEAE-C847-B9B6-45A277A12FE2}" destId="{26CF0FED-1329-CA4E-AF48-FB91E9C8A098}" srcOrd="9" destOrd="0" presId="urn:microsoft.com/office/officeart/2016/7/layout/RepeatingBendingProcessNew"/>
    <dgm:cxn modelId="{BB76AC7F-96EF-2C40-BF59-9035785D38B4}" type="presParOf" srcId="{26CF0FED-1329-CA4E-AF48-FB91E9C8A098}" destId="{E336FAC4-1240-AD43-A0B0-34E1732FB337}" srcOrd="0" destOrd="0" presId="urn:microsoft.com/office/officeart/2016/7/layout/RepeatingBendingProcessNew"/>
    <dgm:cxn modelId="{2F066052-4F3A-0845-94B0-9273C29EC018}" type="presParOf" srcId="{7CE82CD6-EEAE-C847-B9B6-45A277A12FE2}" destId="{6D4B7997-8326-A64C-803E-1FA55CE8772D}" srcOrd="10" destOrd="0" presId="urn:microsoft.com/office/officeart/2016/7/layout/RepeatingBendingProcessNew"/>
    <dgm:cxn modelId="{3EE43CE6-3963-B645-A6EF-09E5AF1B6AC5}" type="presParOf" srcId="{7CE82CD6-EEAE-C847-B9B6-45A277A12FE2}" destId="{CD8E2AE3-419A-BE47-8912-CF1F3C243D4B}" srcOrd="11" destOrd="0" presId="urn:microsoft.com/office/officeart/2016/7/layout/RepeatingBendingProcessNew"/>
    <dgm:cxn modelId="{196CED17-5234-014F-804D-BAC56FD41548}" type="presParOf" srcId="{CD8E2AE3-419A-BE47-8912-CF1F3C243D4B}" destId="{8E4CDAC1-C34F-B748-87F0-4952BFFD3A60}" srcOrd="0" destOrd="0" presId="urn:microsoft.com/office/officeart/2016/7/layout/RepeatingBendingProcessNew"/>
    <dgm:cxn modelId="{BB40693C-79CD-344B-AEF5-9369EF90A3DB}" type="presParOf" srcId="{7CE82CD6-EEAE-C847-B9B6-45A277A12FE2}" destId="{D0AC8226-2194-5B44-BFE2-0ECE2D1CCD47}" srcOrd="12" destOrd="0" presId="urn:microsoft.com/office/officeart/2016/7/layout/RepeatingBendingProcessNew"/>
    <dgm:cxn modelId="{F88A245F-762B-2C42-9CC5-B662B6051115}" type="presParOf" srcId="{7CE82CD6-EEAE-C847-B9B6-45A277A12FE2}" destId="{29819F5A-8503-944D-BED0-5E33DE6594DA}" srcOrd="13" destOrd="0" presId="urn:microsoft.com/office/officeart/2016/7/layout/RepeatingBendingProcessNew"/>
    <dgm:cxn modelId="{B07451AB-152A-884B-A730-08B5933D929A}" type="presParOf" srcId="{29819F5A-8503-944D-BED0-5E33DE6594DA}" destId="{9A006ACF-3C39-D746-B7E0-2D354E454CF8}" srcOrd="0" destOrd="0" presId="urn:microsoft.com/office/officeart/2016/7/layout/RepeatingBendingProcessNew"/>
    <dgm:cxn modelId="{3CE06765-0850-914C-A229-98E0DC10441F}" type="presParOf" srcId="{7CE82CD6-EEAE-C847-B9B6-45A277A12FE2}" destId="{B98D6F89-5D5E-9840-A287-92704171A448}" srcOrd="14" destOrd="0" presId="urn:microsoft.com/office/officeart/2016/7/layout/RepeatingBendingProcessNew"/>
    <dgm:cxn modelId="{93197628-C848-3B45-BD61-1C60F4147BDC}" type="presParOf" srcId="{7CE82CD6-EEAE-C847-B9B6-45A277A12FE2}" destId="{B7084520-5FC5-1F47-BE6A-97DC6093C25E}" srcOrd="15" destOrd="0" presId="urn:microsoft.com/office/officeart/2016/7/layout/RepeatingBendingProcessNew"/>
    <dgm:cxn modelId="{B8E59430-6B55-6C45-82F5-6A1B78C8C3C3}" type="presParOf" srcId="{B7084520-5FC5-1F47-BE6A-97DC6093C25E}" destId="{B6A5ACD2-14F3-5F4C-933F-B8B56CCD1B44}" srcOrd="0" destOrd="0" presId="urn:microsoft.com/office/officeart/2016/7/layout/RepeatingBendingProcessNew"/>
    <dgm:cxn modelId="{3833CC43-4E01-0D42-BB5D-690A3DBF9D1B}" type="presParOf" srcId="{7CE82CD6-EEAE-C847-B9B6-45A277A12FE2}" destId="{5A845AD9-1037-9947-83E5-3D506A75716D}" srcOrd="16" destOrd="0" presId="urn:microsoft.com/office/officeart/2016/7/layout/RepeatingBendingProcessNew"/>
    <dgm:cxn modelId="{58A5E73B-CD9F-314C-9CC6-24B4EB84D9F5}" type="presParOf" srcId="{7CE82CD6-EEAE-C847-B9B6-45A277A12FE2}" destId="{B3DD4E12-A216-1D44-BC55-1ECCFC1CF590}" srcOrd="17" destOrd="0" presId="urn:microsoft.com/office/officeart/2016/7/layout/RepeatingBendingProcessNew"/>
    <dgm:cxn modelId="{315876BC-12A0-EF4F-B1BF-67D50F42C288}" type="presParOf" srcId="{B3DD4E12-A216-1D44-BC55-1ECCFC1CF590}" destId="{306BB44E-4E4D-AA40-AE1C-96E99F5A1F80}" srcOrd="0" destOrd="0" presId="urn:microsoft.com/office/officeart/2016/7/layout/RepeatingBendingProcessNew"/>
    <dgm:cxn modelId="{604DEBA5-6605-F541-A5C2-39C897AD3262}" type="presParOf" srcId="{7CE82CD6-EEAE-C847-B9B6-45A277A12FE2}" destId="{EFAE110D-0D41-2846-A583-C9FFFD38EEBC}" srcOrd="18" destOrd="0" presId="urn:microsoft.com/office/officeart/2016/7/layout/RepeatingBendingProcessNew"/>
    <dgm:cxn modelId="{9E53DDD7-7221-4B42-B8FA-9BEADC8F2072}" type="presParOf" srcId="{7CE82CD6-EEAE-C847-B9B6-45A277A12FE2}" destId="{A31E9E32-C6D3-5041-9FB0-BAC540783D70}" srcOrd="19" destOrd="0" presId="urn:microsoft.com/office/officeart/2016/7/layout/RepeatingBendingProcessNew"/>
    <dgm:cxn modelId="{AB7C457C-E06B-4548-BC19-FC352CB91953}" type="presParOf" srcId="{A31E9E32-C6D3-5041-9FB0-BAC540783D70}" destId="{363EA5DE-410F-C845-B4C7-C6BFC9F615B1}" srcOrd="0" destOrd="0" presId="urn:microsoft.com/office/officeart/2016/7/layout/RepeatingBendingProcessNew"/>
    <dgm:cxn modelId="{D570FC0A-FF91-FC42-B151-A6E22CCC1C06}" type="presParOf" srcId="{7CE82CD6-EEAE-C847-B9B6-45A277A12FE2}" destId="{83380B38-75BA-A745-9605-A151D472AD1A}" srcOrd="2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8DDDC1-B815-4FE1-AC5A-AE4D7AC17FA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82B75EF5-3E54-469D-B81F-5ABC479FCD70}">
      <dgm:prSet/>
      <dgm:spPr/>
      <dgm:t>
        <a:bodyPr/>
        <a:lstStyle/>
        <a:p>
          <a:r>
            <a:rPr lang="en-US"/>
            <a:t>Readmitted about 1 month after discharge for the same issue: ETOH abuse/ polysubstance abuse</a:t>
          </a:r>
        </a:p>
      </dgm:t>
    </dgm:pt>
    <dgm:pt modelId="{3D43CDFA-E861-4594-8BE8-B0B5EA7C895C}" type="parTrans" cxnId="{92AD6B3B-6E22-4A26-B479-5EEA31450F11}">
      <dgm:prSet/>
      <dgm:spPr/>
      <dgm:t>
        <a:bodyPr/>
        <a:lstStyle/>
        <a:p>
          <a:endParaRPr lang="en-US"/>
        </a:p>
      </dgm:t>
    </dgm:pt>
    <dgm:pt modelId="{72739401-9290-446E-A8AC-2C73D967059B}" type="sibTrans" cxnId="{92AD6B3B-6E22-4A26-B479-5EEA31450F11}">
      <dgm:prSet/>
      <dgm:spPr/>
      <dgm:t>
        <a:bodyPr/>
        <a:lstStyle/>
        <a:p>
          <a:endParaRPr lang="en-US"/>
        </a:p>
      </dgm:t>
    </dgm:pt>
    <dgm:pt modelId="{9F60E5E0-54D6-49C2-BB1D-2045F7DF0A5E}">
      <dgm:prSet/>
      <dgm:spPr/>
      <dgm:t>
        <a:bodyPr/>
        <a:lstStyle/>
        <a:p>
          <a:r>
            <a:rPr lang="en-US"/>
            <a:t>Pt readmitted to Virtua Voorhees Hospital on 2/28/2020 </a:t>
          </a:r>
        </a:p>
      </dgm:t>
    </dgm:pt>
    <dgm:pt modelId="{636E2A7F-2256-4775-AAE8-50792BDE867F}" type="parTrans" cxnId="{5AC04794-FF05-43E9-A1D8-44184A92E055}">
      <dgm:prSet/>
      <dgm:spPr/>
      <dgm:t>
        <a:bodyPr/>
        <a:lstStyle/>
        <a:p>
          <a:endParaRPr lang="en-US"/>
        </a:p>
      </dgm:t>
    </dgm:pt>
    <dgm:pt modelId="{86306988-57BC-4A5D-A200-6B8F2C1571A3}" type="sibTrans" cxnId="{5AC04794-FF05-43E9-A1D8-44184A92E055}">
      <dgm:prSet/>
      <dgm:spPr/>
      <dgm:t>
        <a:bodyPr/>
        <a:lstStyle/>
        <a:p>
          <a:endParaRPr lang="en-US"/>
        </a:p>
      </dgm:t>
    </dgm:pt>
    <dgm:pt modelId="{1FAFF8E3-E194-45A5-8692-44D2679343C4}">
      <dgm:prSet/>
      <dgm:spPr/>
      <dgm:t>
        <a:bodyPr/>
        <a:lstStyle/>
        <a:p>
          <a:r>
            <a:rPr lang="en-US" b="1"/>
            <a:t>500’s (mg/dL) blood alcohol concentration </a:t>
          </a:r>
          <a:endParaRPr lang="en-US"/>
        </a:p>
      </dgm:t>
    </dgm:pt>
    <dgm:pt modelId="{0FC2D730-FF68-4D03-B2B0-45A570B5E330}" type="parTrans" cxnId="{CB89E48C-C02C-4665-8C72-732B77DB5271}">
      <dgm:prSet/>
      <dgm:spPr/>
      <dgm:t>
        <a:bodyPr/>
        <a:lstStyle/>
        <a:p>
          <a:endParaRPr lang="en-US"/>
        </a:p>
      </dgm:t>
    </dgm:pt>
    <dgm:pt modelId="{6BA48A9B-C925-44E0-8B1C-7E44D34E4792}" type="sibTrans" cxnId="{CB89E48C-C02C-4665-8C72-732B77DB5271}">
      <dgm:prSet/>
      <dgm:spPr/>
      <dgm:t>
        <a:bodyPr/>
        <a:lstStyle/>
        <a:p>
          <a:endParaRPr lang="en-US"/>
        </a:p>
      </dgm:t>
    </dgm:pt>
    <dgm:pt modelId="{86C986DE-1B06-436B-B603-7DFCB70F4441}">
      <dgm:prSet/>
      <dgm:spPr/>
      <dgm:t>
        <a:bodyPr/>
        <a:lstStyle/>
        <a:p>
          <a:r>
            <a:rPr lang="en-US"/>
            <a:t>INR elevated</a:t>
          </a:r>
        </a:p>
      </dgm:t>
    </dgm:pt>
    <dgm:pt modelId="{40A0B0E0-07F9-454A-9A1C-DCDF7116CE16}" type="parTrans" cxnId="{76F20CBB-1332-476A-AE02-E48A7CAC6706}">
      <dgm:prSet/>
      <dgm:spPr/>
      <dgm:t>
        <a:bodyPr/>
        <a:lstStyle/>
        <a:p>
          <a:endParaRPr lang="en-US"/>
        </a:p>
      </dgm:t>
    </dgm:pt>
    <dgm:pt modelId="{126277FC-5B25-42AC-96F2-4C958869BB2D}" type="sibTrans" cxnId="{76F20CBB-1332-476A-AE02-E48A7CAC6706}">
      <dgm:prSet/>
      <dgm:spPr/>
      <dgm:t>
        <a:bodyPr/>
        <a:lstStyle/>
        <a:p>
          <a:endParaRPr lang="en-US"/>
        </a:p>
      </dgm:t>
    </dgm:pt>
    <dgm:pt modelId="{61A1C7E2-7EAA-436A-917A-B532AF0BBAA2}">
      <dgm:prSet/>
      <dgm:spPr/>
      <dgm:t>
        <a:bodyPr/>
        <a:lstStyle/>
        <a:p>
          <a:r>
            <a:rPr lang="en-US"/>
            <a:t>Abnormal LFT’s</a:t>
          </a:r>
        </a:p>
      </dgm:t>
    </dgm:pt>
    <dgm:pt modelId="{2377582F-202D-46DF-8420-7CFC4A10FE90}" type="parTrans" cxnId="{A69D69F6-1B70-48AD-8744-3EE14CD1F3A5}">
      <dgm:prSet/>
      <dgm:spPr/>
      <dgm:t>
        <a:bodyPr/>
        <a:lstStyle/>
        <a:p>
          <a:endParaRPr lang="en-US"/>
        </a:p>
      </dgm:t>
    </dgm:pt>
    <dgm:pt modelId="{922DDE5B-15F4-41E2-A686-365B177AB063}" type="sibTrans" cxnId="{A69D69F6-1B70-48AD-8744-3EE14CD1F3A5}">
      <dgm:prSet/>
      <dgm:spPr/>
      <dgm:t>
        <a:bodyPr/>
        <a:lstStyle/>
        <a:p>
          <a:endParaRPr lang="en-US"/>
        </a:p>
      </dgm:t>
    </dgm:pt>
    <dgm:pt modelId="{52C6AD00-9BEF-4D6E-BDDE-32A039A68832}">
      <dgm:prSet/>
      <dgm:spPr/>
      <dgm:t>
        <a:bodyPr/>
        <a:lstStyle/>
        <a:p>
          <a:r>
            <a:rPr lang="en-US"/>
            <a:t>Urine Analysis: + methamphetamines, + amphetamines</a:t>
          </a:r>
        </a:p>
      </dgm:t>
    </dgm:pt>
    <dgm:pt modelId="{4B753AB6-CD81-4BC5-A0F9-03F272303B65}" type="parTrans" cxnId="{E0AD04E6-D3F5-4BD7-B88C-C28BE142CC2D}">
      <dgm:prSet/>
      <dgm:spPr/>
      <dgm:t>
        <a:bodyPr/>
        <a:lstStyle/>
        <a:p>
          <a:endParaRPr lang="en-US"/>
        </a:p>
      </dgm:t>
    </dgm:pt>
    <dgm:pt modelId="{A5D548F4-68CF-42C9-93F3-DA0F62419B46}" type="sibTrans" cxnId="{E0AD04E6-D3F5-4BD7-B88C-C28BE142CC2D}">
      <dgm:prSet/>
      <dgm:spPr/>
      <dgm:t>
        <a:bodyPr/>
        <a:lstStyle/>
        <a:p>
          <a:endParaRPr lang="en-US"/>
        </a:p>
      </dgm:t>
    </dgm:pt>
    <dgm:pt modelId="{545DB750-D47B-A144-B0E3-C3313A5CF42A}" type="pres">
      <dgm:prSet presAssocID="{208DDDC1-B815-4FE1-AC5A-AE4D7AC17FA9}" presName="Name0" presStyleCnt="0">
        <dgm:presLayoutVars>
          <dgm:dir/>
          <dgm:animLvl val="lvl"/>
          <dgm:resizeHandles val="exact"/>
        </dgm:presLayoutVars>
      </dgm:prSet>
      <dgm:spPr/>
    </dgm:pt>
    <dgm:pt modelId="{7FA9EC49-FC5B-7B46-BEBA-5B241125B531}" type="pres">
      <dgm:prSet presAssocID="{9F60E5E0-54D6-49C2-BB1D-2045F7DF0A5E}" presName="boxAndChildren" presStyleCnt="0"/>
      <dgm:spPr/>
    </dgm:pt>
    <dgm:pt modelId="{9D5A9EE4-C4F7-3D42-8A72-CA9148B3CD89}" type="pres">
      <dgm:prSet presAssocID="{9F60E5E0-54D6-49C2-BB1D-2045F7DF0A5E}" presName="parentTextBox" presStyleLbl="node1" presStyleIdx="0" presStyleCnt="2"/>
      <dgm:spPr/>
    </dgm:pt>
    <dgm:pt modelId="{CF376B9E-BAB3-9444-880F-028EA95B5244}" type="pres">
      <dgm:prSet presAssocID="{9F60E5E0-54D6-49C2-BB1D-2045F7DF0A5E}" presName="entireBox" presStyleLbl="node1" presStyleIdx="0" presStyleCnt="2"/>
      <dgm:spPr/>
    </dgm:pt>
    <dgm:pt modelId="{DA19E3C9-BB5D-5243-A6EB-87182DC9D6D1}" type="pres">
      <dgm:prSet presAssocID="{9F60E5E0-54D6-49C2-BB1D-2045F7DF0A5E}" presName="descendantBox" presStyleCnt="0"/>
      <dgm:spPr/>
    </dgm:pt>
    <dgm:pt modelId="{6E48591B-6673-1141-8C6F-29AF3A7BD05F}" type="pres">
      <dgm:prSet presAssocID="{1FAFF8E3-E194-45A5-8692-44D2679343C4}" presName="childTextBox" presStyleLbl="fgAccFollowNode1" presStyleIdx="0" presStyleCnt="4">
        <dgm:presLayoutVars>
          <dgm:bulletEnabled val="1"/>
        </dgm:presLayoutVars>
      </dgm:prSet>
      <dgm:spPr/>
    </dgm:pt>
    <dgm:pt modelId="{314002D8-C6A1-8247-AB48-35913899E61F}" type="pres">
      <dgm:prSet presAssocID="{86C986DE-1B06-436B-B603-7DFCB70F4441}" presName="childTextBox" presStyleLbl="fgAccFollowNode1" presStyleIdx="1" presStyleCnt="4">
        <dgm:presLayoutVars>
          <dgm:bulletEnabled val="1"/>
        </dgm:presLayoutVars>
      </dgm:prSet>
      <dgm:spPr/>
    </dgm:pt>
    <dgm:pt modelId="{F2AC7640-DD2E-6C44-9FD5-15477D59F37D}" type="pres">
      <dgm:prSet presAssocID="{61A1C7E2-7EAA-436A-917A-B532AF0BBAA2}" presName="childTextBox" presStyleLbl="fgAccFollowNode1" presStyleIdx="2" presStyleCnt="4">
        <dgm:presLayoutVars>
          <dgm:bulletEnabled val="1"/>
        </dgm:presLayoutVars>
      </dgm:prSet>
      <dgm:spPr/>
    </dgm:pt>
    <dgm:pt modelId="{1E1BC63E-C2C0-1E43-8B66-C85179467462}" type="pres">
      <dgm:prSet presAssocID="{52C6AD00-9BEF-4D6E-BDDE-32A039A68832}" presName="childTextBox" presStyleLbl="fgAccFollowNode1" presStyleIdx="3" presStyleCnt="4">
        <dgm:presLayoutVars>
          <dgm:bulletEnabled val="1"/>
        </dgm:presLayoutVars>
      </dgm:prSet>
      <dgm:spPr/>
    </dgm:pt>
    <dgm:pt modelId="{064B4969-121B-C741-BFF2-6CABC47CFE49}" type="pres">
      <dgm:prSet presAssocID="{72739401-9290-446E-A8AC-2C73D967059B}" presName="sp" presStyleCnt="0"/>
      <dgm:spPr/>
    </dgm:pt>
    <dgm:pt modelId="{A67CE64F-F8F5-E947-BF20-E11A2F26CD36}" type="pres">
      <dgm:prSet presAssocID="{82B75EF5-3E54-469D-B81F-5ABC479FCD70}" presName="arrowAndChildren" presStyleCnt="0"/>
      <dgm:spPr/>
    </dgm:pt>
    <dgm:pt modelId="{28F05019-1DF4-0048-8A28-70004608F76B}" type="pres">
      <dgm:prSet presAssocID="{82B75EF5-3E54-469D-B81F-5ABC479FCD70}" presName="parentTextArrow" presStyleLbl="node1" presStyleIdx="1" presStyleCnt="2"/>
      <dgm:spPr/>
    </dgm:pt>
  </dgm:ptLst>
  <dgm:cxnLst>
    <dgm:cxn modelId="{89A77919-25A9-714B-8700-507EB2EDC107}" type="presOf" srcId="{86C986DE-1B06-436B-B603-7DFCB70F4441}" destId="{314002D8-C6A1-8247-AB48-35913899E61F}" srcOrd="0" destOrd="0" presId="urn:microsoft.com/office/officeart/2005/8/layout/process4"/>
    <dgm:cxn modelId="{92AD6B3B-6E22-4A26-B479-5EEA31450F11}" srcId="{208DDDC1-B815-4FE1-AC5A-AE4D7AC17FA9}" destId="{82B75EF5-3E54-469D-B81F-5ABC479FCD70}" srcOrd="0" destOrd="0" parTransId="{3D43CDFA-E861-4594-8BE8-B0B5EA7C895C}" sibTransId="{72739401-9290-446E-A8AC-2C73D967059B}"/>
    <dgm:cxn modelId="{08076654-79FD-5745-953E-B44049A4A8F9}" type="presOf" srcId="{82B75EF5-3E54-469D-B81F-5ABC479FCD70}" destId="{28F05019-1DF4-0048-8A28-70004608F76B}" srcOrd="0" destOrd="0" presId="urn:microsoft.com/office/officeart/2005/8/layout/process4"/>
    <dgm:cxn modelId="{A2976F75-BBAD-1E49-9FDD-7827B0D8E2CB}" type="presOf" srcId="{9F60E5E0-54D6-49C2-BB1D-2045F7DF0A5E}" destId="{9D5A9EE4-C4F7-3D42-8A72-CA9148B3CD89}" srcOrd="0" destOrd="0" presId="urn:microsoft.com/office/officeart/2005/8/layout/process4"/>
    <dgm:cxn modelId="{CB89E48C-C02C-4665-8C72-732B77DB5271}" srcId="{9F60E5E0-54D6-49C2-BB1D-2045F7DF0A5E}" destId="{1FAFF8E3-E194-45A5-8692-44D2679343C4}" srcOrd="0" destOrd="0" parTransId="{0FC2D730-FF68-4D03-B2B0-45A570B5E330}" sibTransId="{6BA48A9B-C925-44E0-8B1C-7E44D34E4792}"/>
    <dgm:cxn modelId="{5AC04794-FF05-43E9-A1D8-44184A92E055}" srcId="{208DDDC1-B815-4FE1-AC5A-AE4D7AC17FA9}" destId="{9F60E5E0-54D6-49C2-BB1D-2045F7DF0A5E}" srcOrd="1" destOrd="0" parTransId="{636E2A7F-2256-4775-AAE8-50792BDE867F}" sibTransId="{86306988-57BC-4A5D-A200-6B8F2C1571A3}"/>
    <dgm:cxn modelId="{B333C2AE-6C1E-FA41-9110-2975582E5082}" type="presOf" srcId="{61A1C7E2-7EAA-436A-917A-B532AF0BBAA2}" destId="{F2AC7640-DD2E-6C44-9FD5-15477D59F37D}" srcOrd="0" destOrd="0" presId="urn:microsoft.com/office/officeart/2005/8/layout/process4"/>
    <dgm:cxn modelId="{76F20CBB-1332-476A-AE02-E48A7CAC6706}" srcId="{9F60E5E0-54D6-49C2-BB1D-2045F7DF0A5E}" destId="{86C986DE-1B06-436B-B603-7DFCB70F4441}" srcOrd="1" destOrd="0" parTransId="{40A0B0E0-07F9-454A-9A1C-DCDF7116CE16}" sibTransId="{126277FC-5B25-42AC-96F2-4C958869BB2D}"/>
    <dgm:cxn modelId="{DF006FC8-56F7-5B46-B1DA-75A97F83DFE2}" type="presOf" srcId="{1FAFF8E3-E194-45A5-8692-44D2679343C4}" destId="{6E48591B-6673-1141-8C6F-29AF3A7BD05F}" srcOrd="0" destOrd="0" presId="urn:microsoft.com/office/officeart/2005/8/layout/process4"/>
    <dgm:cxn modelId="{6BB251D9-DFBE-DD40-A927-CAE8224AB989}" type="presOf" srcId="{52C6AD00-9BEF-4D6E-BDDE-32A039A68832}" destId="{1E1BC63E-C2C0-1E43-8B66-C85179467462}" srcOrd="0" destOrd="0" presId="urn:microsoft.com/office/officeart/2005/8/layout/process4"/>
    <dgm:cxn modelId="{1E96CCE4-2A7C-B24A-942A-EC072D6E9376}" type="presOf" srcId="{208DDDC1-B815-4FE1-AC5A-AE4D7AC17FA9}" destId="{545DB750-D47B-A144-B0E3-C3313A5CF42A}" srcOrd="0" destOrd="0" presId="urn:microsoft.com/office/officeart/2005/8/layout/process4"/>
    <dgm:cxn modelId="{E0AD04E6-D3F5-4BD7-B88C-C28BE142CC2D}" srcId="{9F60E5E0-54D6-49C2-BB1D-2045F7DF0A5E}" destId="{52C6AD00-9BEF-4D6E-BDDE-32A039A68832}" srcOrd="3" destOrd="0" parTransId="{4B753AB6-CD81-4BC5-A0F9-03F272303B65}" sibTransId="{A5D548F4-68CF-42C9-93F3-DA0F62419B46}"/>
    <dgm:cxn modelId="{7BB9BDEE-B5EA-7943-88CF-C6826BD3EB13}" type="presOf" srcId="{9F60E5E0-54D6-49C2-BB1D-2045F7DF0A5E}" destId="{CF376B9E-BAB3-9444-880F-028EA95B5244}" srcOrd="1" destOrd="0" presId="urn:microsoft.com/office/officeart/2005/8/layout/process4"/>
    <dgm:cxn modelId="{A69D69F6-1B70-48AD-8744-3EE14CD1F3A5}" srcId="{9F60E5E0-54D6-49C2-BB1D-2045F7DF0A5E}" destId="{61A1C7E2-7EAA-436A-917A-B532AF0BBAA2}" srcOrd="2" destOrd="0" parTransId="{2377582F-202D-46DF-8420-7CFC4A10FE90}" sibTransId="{922DDE5B-15F4-41E2-A686-365B177AB063}"/>
    <dgm:cxn modelId="{68BDAC72-7171-674A-B30E-4645EC0E2017}" type="presParOf" srcId="{545DB750-D47B-A144-B0E3-C3313A5CF42A}" destId="{7FA9EC49-FC5B-7B46-BEBA-5B241125B531}" srcOrd="0" destOrd="0" presId="urn:microsoft.com/office/officeart/2005/8/layout/process4"/>
    <dgm:cxn modelId="{3FEF0F97-EAD4-4143-9EB3-98EBC3A418C4}" type="presParOf" srcId="{7FA9EC49-FC5B-7B46-BEBA-5B241125B531}" destId="{9D5A9EE4-C4F7-3D42-8A72-CA9148B3CD89}" srcOrd="0" destOrd="0" presId="urn:microsoft.com/office/officeart/2005/8/layout/process4"/>
    <dgm:cxn modelId="{102D0600-E2FF-C344-9CA2-87039710A3D9}" type="presParOf" srcId="{7FA9EC49-FC5B-7B46-BEBA-5B241125B531}" destId="{CF376B9E-BAB3-9444-880F-028EA95B5244}" srcOrd="1" destOrd="0" presId="urn:microsoft.com/office/officeart/2005/8/layout/process4"/>
    <dgm:cxn modelId="{15CF3AE0-0E81-8645-8655-8FEE24ED567F}" type="presParOf" srcId="{7FA9EC49-FC5B-7B46-BEBA-5B241125B531}" destId="{DA19E3C9-BB5D-5243-A6EB-87182DC9D6D1}" srcOrd="2" destOrd="0" presId="urn:microsoft.com/office/officeart/2005/8/layout/process4"/>
    <dgm:cxn modelId="{927A626E-EAE8-0E44-A23C-1EA8EE4C136A}" type="presParOf" srcId="{DA19E3C9-BB5D-5243-A6EB-87182DC9D6D1}" destId="{6E48591B-6673-1141-8C6F-29AF3A7BD05F}" srcOrd="0" destOrd="0" presId="urn:microsoft.com/office/officeart/2005/8/layout/process4"/>
    <dgm:cxn modelId="{7487D6F2-ECB3-6142-A36E-B5F8C72106BB}" type="presParOf" srcId="{DA19E3C9-BB5D-5243-A6EB-87182DC9D6D1}" destId="{314002D8-C6A1-8247-AB48-35913899E61F}" srcOrd="1" destOrd="0" presId="urn:microsoft.com/office/officeart/2005/8/layout/process4"/>
    <dgm:cxn modelId="{965693C4-6D56-D043-93BF-6ACE2EF94892}" type="presParOf" srcId="{DA19E3C9-BB5D-5243-A6EB-87182DC9D6D1}" destId="{F2AC7640-DD2E-6C44-9FD5-15477D59F37D}" srcOrd="2" destOrd="0" presId="urn:microsoft.com/office/officeart/2005/8/layout/process4"/>
    <dgm:cxn modelId="{1D674BC8-54EF-DF44-AE3C-EB566960669B}" type="presParOf" srcId="{DA19E3C9-BB5D-5243-A6EB-87182DC9D6D1}" destId="{1E1BC63E-C2C0-1E43-8B66-C85179467462}" srcOrd="3" destOrd="0" presId="urn:microsoft.com/office/officeart/2005/8/layout/process4"/>
    <dgm:cxn modelId="{84B809F2-107B-6744-B761-476D4C7F4320}" type="presParOf" srcId="{545DB750-D47B-A144-B0E3-C3313A5CF42A}" destId="{064B4969-121B-C741-BFF2-6CABC47CFE49}" srcOrd="1" destOrd="0" presId="urn:microsoft.com/office/officeart/2005/8/layout/process4"/>
    <dgm:cxn modelId="{AF686CCC-95ED-034C-ABE3-38315CE6FD0C}" type="presParOf" srcId="{545DB750-D47B-A144-B0E3-C3313A5CF42A}" destId="{A67CE64F-F8F5-E947-BF20-E11A2F26CD36}" srcOrd="2" destOrd="0" presId="urn:microsoft.com/office/officeart/2005/8/layout/process4"/>
    <dgm:cxn modelId="{DE357059-6000-F041-9202-81B66E22DB99}" type="presParOf" srcId="{A67CE64F-F8F5-E947-BF20-E11A2F26CD36}" destId="{28F05019-1DF4-0048-8A28-70004608F76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763C0-BAC9-EC4A-B9DD-DA1918A60A9D}">
      <dsp:nvSpPr>
        <dsp:cNvPr id="0" name=""/>
        <dsp:cNvSpPr/>
      </dsp:nvSpPr>
      <dsp:spPr>
        <a:xfrm>
          <a:off x="1673648" y="350"/>
          <a:ext cx="6694592" cy="1934713"/>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894" tIns="491417" rIns="129894" bIns="491417" numCol="1" spcCol="1270" anchor="ctr" anchorCtr="0">
          <a:noAutofit/>
        </a:bodyPr>
        <a:lstStyle/>
        <a:p>
          <a:pPr marL="0" lvl="0" indent="0" algn="l" defTabSz="1022350">
            <a:lnSpc>
              <a:spcPct val="90000"/>
            </a:lnSpc>
            <a:spcBef>
              <a:spcPct val="0"/>
            </a:spcBef>
            <a:spcAft>
              <a:spcPct val="35000"/>
            </a:spcAft>
            <a:buNone/>
          </a:pPr>
          <a:r>
            <a:rPr lang="en-US" sz="2300" kern="1200" dirty="0"/>
            <a:t>Thank you to the Nutrition staff and Dietitians at my Clinical Rotation for your guidance during my time in Clinical. </a:t>
          </a:r>
        </a:p>
      </dsp:txBody>
      <dsp:txXfrm>
        <a:off x="1673648" y="350"/>
        <a:ext cx="6694592" cy="1934713"/>
      </dsp:txXfrm>
    </dsp:sp>
    <dsp:sp modelId="{EE1873E1-FB79-604C-B1D5-492B0F619687}">
      <dsp:nvSpPr>
        <dsp:cNvPr id="0" name=""/>
        <dsp:cNvSpPr/>
      </dsp:nvSpPr>
      <dsp:spPr>
        <a:xfrm>
          <a:off x="0" y="0"/>
          <a:ext cx="1673648" cy="1934713"/>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564" tIns="191107" rIns="88564" bIns="191107"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0"/>
        <a:ext cx="1673648" cy="1934713"/>
      </dsp:txXfrm>
    </dsp:sp>
    <dsp:sp modelId="{96150017-49FC-F34C-B126-2B97E095544C}">
      <dsp:nvSpPr>
        <dsp:cNvPr id="0" name=""/>
        <dsp:cNvSpPr/>
      </dsp:nvSpPr>
      <dsp:spPr>
        <a:xfrm>
          <a:off x="1673648" y="2051146"/>
          <a:ext cx="6694592" cy="1934713"/>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894" tIns="491417" rIns="129894" bIns="491417" numCol="1" spcCol="1270" anchor="ctr" anchorCtr="0">
          <a:noAutofit/>
        </a:bodyPr>
        <a:lstStyle/>
        <a:p>
          <a:pPr marL="0" lvl="0" indent="0" algn="l" defTabSz="1022350">
            <a:lnSpc>
              <a:spcPct val="90000"/>
            </a:lnSpc>
            <a:spcBef>
              <a:spcPct val="0"/>
            </a:spcBef>
            <a:spcAft>
              <a:spcPct val="35000"/>
            </a:spcAft>
            <a:buNone/>
          </a:pPr>
          <a:r>
            <a:rPr lang="en-US" sz="2300" kern="1200" dirty="0"/>
            <a:t>Special thank you to Michelle Sagristano, MS RDN for all her help with my Dietetic Internship and providing me with fantastic experiences. </a:t>
          </a:r>
        </a:p>
      </dsp:txBody>
      <dsp:txXfrm>
        <a:off x="1673648" y="2051146"/>
        <a:ext cx="6694592" cy="1934713"/>
      </dsp:txXfrm>
    </dsp:sp>
    <dsp:sp modelId="{242BEC4E-0641-0D4C-B93D-76CBD2C56252}">
      <dsp:nvSpPr>
        <dsp:cNvPr id="0" name=""/>
        <dsp:cNvSpPr/>
      </dsp:nvSpPr>
      <dsp:spPr>
        <a:xfrm>
          <a:off x="0" y="2051497"/>
          <a:ext cx="1673648" cy="1934713"/>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564" tIns="191107" rIns="88564" bIns="191107"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2051497"/>
        <a:ext cx="1673648" cy="1934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2B9EE-5EC6-4F3F-9A3E-B1723454F9A3}">
      <dsp:nvSpPr>
        <dsp:cNvPr id="0" name=""/>
        <dsp:cNvSpPr/>
      </dsp:nvSpPr>
      <dsp:spPr>
        <a:xfrm>
          <a:off x="711447" y="1789"/>
          <a:ext cx="941449" cy="94144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C8AE0-C4FC-4AB4-ABBC-3FB80710319C}">
      <dsp:nvSpPr>
        <dsp:cNvPr id="0" name=""/>
        <dsp:cNvSpPr/>
      </dsp:nvSpPr>
      <dsp:spPr>
        <a:xfrm>
          <a:off x="912084" y="202426"/>
          <a:ext cx="540175" cy="5401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BDD710-7145-4C7B-9BBD-7A9F304FFFDF}">
      <dsp:nvSpPr>
        <dsp:cNvPr id="0" name=""/>
        <dsp:cNvSpPr/>
      </dsp:nvSpPr>
      <dsp:spPr>
        <a:xfrm>
          <a:off x="410492" y="1236477"/>
          <a:ext cx="1543359" cy="61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Overview</a:t>
          </a:r>
        </a:p>
      </dsp:txBody>
      <dsp:txXfrm>
        <a:off x="410492" y="1236477"/>
        <a:ext cx="1543359" cy="617343"/>
      </dsp:txXfrm>
    </dsp:sp>
    <dsp:sp modelId="{37A7C643-A457-4308-ACD4-CF69DE7281C3}">
      <dsp:nvSpPr>
        <dsp:cNvPr id="0" name=""/>
        <dsp:cNvSpPr/>
      </dsp:nvSpPr>
      <dsp:spPr>
        <a:xfrm>
          <a:off x="2524894" y="1789"/>
          <a:ext cx="941449" cy="941449"/>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4126B-F0BA-469F-BD01-B0A3BE1FAEB7}">
      <dsp:nvSpPr>
        <dsp:cNvPr id="0" name=""/>
        <dsp:cNvSpPr/>
      </dsp:nvSpPr>
      <dsp:spPr>
        <a:xfrm>
          <a:off x="2725531" y="202426"/>
          <a:ext cx="540175" cy="5401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C4AE06-41E4-44CD-BAE8-F44394C5CC5B}">
      <dsp:nvSpPr>
        <dsp:cNvPr id="0" name=""/>
        <dsp:cNvSpPr/>
      </dsp:nvSpPr>
      <dsp:spPr>
        <a:xfrm>
          <a:off x="2223939" y="1236477"/>
          <a:ext cx="1543359" cy="61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Background Research</a:t>
          </a:r>
        </a:p>
      </dsp:txBody>
      <dsp:txXfrm>
        <a:off x="2223939" y="1236477"/>
        <a:ext cx="1543359" cy="617343"/>
      </dsp:txXfrm>
    </dsp:sp>
    <dsp:sp modelId="{02DCEABC-E979-460B-9259-2020DA759593}">
      <dsp:nvSpPr>
        <dsp:cNvPr id="0" name=""/>
        <dsp:cNvSpPr/>
      </dsp:nvSpPr>
      <dsp:spPr>
        <a:xfrm>
          <a:off x="4338341" y="1789"/>
          <a:ext cx="941449" cy="941449"/>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F2AF0-F7F0-4A8E-BDB5-0FF8131DAFDA}">
      <dsp:nvSpPr>
        <dsp:cNvPr id="0" name=""/>
        <dsp:cNvSpPr/>
      </dsp:nvSpPr>
      <dsp:spPr>
        <a:xfrm>
          <a:off x="4538978" y="202426"/>
          <a:ext cx="540175" cy="5401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1189FE-3D81-4F23-869E-D5E30E664BDF}">
      <dsp:nvSpPr>
        <dsp:cNvPr id="0" name=""/>
        <dsp:cNvSpPr/>
      </dsp:nvSpPr>
      <dsp:spPr>
        <a:xfrm>
          <a:off x="4037386" y="1236477"/>
          <a:ext cx="1543359" cy="61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Patient Presentation</a:t>
          </a:r>
        </a:p>
      </dsp:txBody>
      <dsp:txXfrm>
        <a:off x="4037386" y="1236477"/>
        <a:ext cx="1543359" cy="617343"/>
      </dsp:txXfrm>
    </dsp:sp>
    <dsp:sp modelId="{1B1B5852-FC69-4AC2-BD8A-3701EC1E621B}">
      <dsp:nvSpPr>
        <dsp:cNvPr id="0" name=""/>
        <dsp:cNvSpPr/>
      </dsp:nvSpPr>
      <dsp:spPr>
        <a:xfrm>
          <a:off x="6151789" y="1789"/>
          <a:ext cx="941449" cy="941449"/>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92A9F-15CF-48F5-9543-DC68633C4C48}">
      <dsp:nvSpPr>
        <dsp:cNvPr id="0" name=""/>
        <dsp:cNvSpPr/>
      </dsp:nvSpPr>
      <dsp:spPr>
        <a:xfrm>
          <a:off x="6352425" y="202426"/>
          <a:ext cx="540175" cy="5401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0D5793-2B31-4C32-A511-BF11182D88FF}">
      <dsp:nvSpPr>
        <dsp:cNvPr id="0" name=""/>
        <dsp:cNvSpPr/>
      </dsp:nvSpPr>
      <dsp:spPr>
        <a:xfrm>
          <a:off x="5850834" y="1236477"/>
          <a:ext cx="1543359" cy="61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Nutrition Care Process</a:t>
          </a:r>
        </a:p>
      </dsp:txBody>
      <dsp:txXfrm>
        <a:off x="5850834" y="1236477"/>
        <a:ext cx="1543359" cy="617343"/>
      </dsp:txXfrm>
    </dsp:sp>
    <dsp:sp modelId="{7D9FE770-E3DE-463B-B31E-E0ED978C0B45}">
      <dsp:nvSpPr>
        <dsp:cNvPr id="0" name=""/>
        <dsp:cNvSpPr/>
      </dsp:nvSpPr>
      <dsp:spPr>
        <a:xfrm>
          <a:off x="7965236" y="1789"/>
          <a:ext cx="941449" cy="941449"/>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F8606-15C1-4C3D-BDD9-54987E8B8FC8}">
      <dsp:nvSpPr>
        <dsp:cNvPr id="0" name=""/>
        <dsp:cNvSpPr/>
      </dsp:nvSpPr>
      <dsp:spPr>
        <a:xfrm>
          <a:off x="8165873" y="202426"/>
          <a:ext cx="540175" cy="5401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98E5C5-1040-4151-905A-3899F66580B0}">
      <dsp:nvSpPr>
        <dsp:cNvPr id="0" name=""/>
        <dsp:cNvSpPr/>
      </dsp:nvSpPr>
      <dsp:spPr>
        <a:xfrm>
          <a:off x="7664281" y="1236477"/>
          <a:ext cx="1543359" cy="61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Discussion</a:t>
          </a:r>
        </a:p>
      </dsp:txBody>
      <dsp:txXfrm>
        <a:off x="7664281" y="1236477"/>
        <a:ext cx="1543359" cy="617343"/>
      </dsp:txXfrm>
    </dsp:sp>
    <dsp:sp modelId="{9384C690-716D-42DE-B024-D6E06BD8EE04}">
      <dsp:nvSpPr>
        <dsp:cNvPr id="0" name=""/>
        <dsp:cNvSpPr/>
      </dsp:nvSpPr>
      <dsp:spPr>
        <a:xfrm>
          <a:off x="3431618" y="2239660"/>
          <a:ext cx="941449" cy="94144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4574D-2F0D-436E-8C66-AA88023A0570}">
      <dsp:nvSpPr>
        <dsp:cNvPr id="0" name=""/>
        <dsp:cNvSpPr/>
      </dsp:nvSpPr>
      <dsp:spPr>
        <a:xfrm>
          <a:off x="3632254" y="2440297"/>
          <a:ext cx="540175" cy="5401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B6F0A3-89BA-43BD-95B1-298A36829736}">
      <dsp:nvSpPr>
        <dsp:cNvPr id="0" name=""/>
        <dsp:cNvSpPr/>
      </dsp:nvSpPr>
      <dsp:spPr>
        <a:xfrm>
          <a:off x="3130663" y="3474348"/>
          <a:ext cx="1543359" cy="61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Conclusion/ Summary</a:t>
          </a:r>
        </a:p>
      </dsp:txBody>
      <dsp:txXfrm>
        <a:off x="3130663" y="3474348"/>
        <a:ext cx="1543359" cy="617343"/>
      </dsp:txXfrm>
    </dsp:sp>
    <dsp:sp modelId="{27D52E01-2F1C-479E-A70C-3772482ADE7F}">
      <dsp:nvSpPr>
        <dsp:cNvPr id="0" name=""/>
        <dsp:cNvSpPr/>
      </dsp:nvSpPr>
      <dsp:spPr>
        <a:xfrm>
          <a:off x="5245065" y="2239660"/>
          <a:ext cx="941449" cy="941449"/>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F0C2B-ADB1-4444-80F1-5B55AA9BF2AE}">
      <dsp:nvSpPr>
        <dsp:cNvPr id="0" name=""/>
        <dsp:cNvSpPr/>
      </dsp:nvSpPr>
      <dsp:spPr>
        <a:xfrm>
          <a:off x="5445702" y="2440297"/>
          <a:ext cx="540175" cy="54017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89552A0-83B6-4379-AA2D-3E93BDF974FD}">
      <dsp:nvSpPr>
        <dsp:cNvPr id="0" name=""/>
        <dsp:cNvSpPr/>
      </dsp:nvSpPr>
      <dsp:spPr>
        <a:xfrm>
          <a:off x="4944110" y="3474348"/>
          <a:ext cx="1543359" cy="61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Works Cited/ References</a:t>
          </a:r>
        </a:p>
      </dsp:txBody>
      <dsp:txXfrm>
        <a:off x="4944110" y="3474348"/>
        <a:ext cx="1543359" cy="617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7B15F-07A2-F944-A8F4-DC07D716F79A}">
      <dsp:nvSpPr>
        <dsp:cNvPr id="0" name=""/>
        <dsp:cNvSpPr/>
      </dsp:nvSpPr>
      <dsp:spPr>
        <a:xfrm>
          <a:off x="1861820" y="2120"/>
          <a:ext cx="7447280" cy="766816"/>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498" tIns="338951" rIns="144498" bIns="338951" numCol="1" spcCol="1270" anchor="ctr" anchorCtr="0">
          <a:noAutofit/>
        </a:bodyPr>
        <a:lstStyle/>
        <a:p>
          <a:pPr marL="0" lvl="0" indent="0" algn="l" defTabSz="577850">
            <a:lnSpc>
              <a:spcPct val="90000"/>
            </a:lnSpc>
            <a:spcBef>
              <a:spcPct val="0"/>
            </a:spcBef>
            <a:spcAft>
              <a:spcPct val="35000"/>
            </a:spcAft>
            <a:buNone/>
          </a:pPr>
          <a:r>
            <a:rPr lang="en-US" sz="1300" kern="1200" dirty="0"/>
            <a:t>In 2018, at the time of collecting data: 26.5% of adults (18+years) reported binge drinking within the past month.</a:t>
          </a:r>
          <a:r>
            <a:rPr lang="en-US" sz="1300" kern="1200" baseline="30000" dirty="0"/>
            <a:t>2</a:t>
          </a:r>
          <a:endParaRPr lang="en-US" sz="1300" kern="1200" dirty="0"/>
        </a:p>
      </dsp:txBody>
      <dsp:txXfrm>
        <a:off x="1861820" y="2120"/>
        <a:ext cx="7447280" cy="766816"/>
      </dsp:txXfrm>
    </dsp:sp>
    <dsp:sp modelId="{FECB15FA-4510-ED43-8D8E-B63A16CD846F}">
      <dsp:nvSpPr>
        <dsp:cNvPr id="0" name=""/>
        <dsp:cNvSpPr/>
      </dsp:nvSpPr>
      <dsp:spPr>
        <a:xfrm>
          <a:off x="0" y="6024"/>
          <a:ext cx="1861820" cy="75901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521" tIns="131814" rIns="98521" bIns="131814" numCol="1" spcCol="1270" anchor="ctr" anchorCtr="0">
          <a:noAutofit/>
        </a:bodyPr>
        <a:lstStyle/>
        <a:p>
          <a:pPr marL="0" lvl="0" indent="0" algn="ctr" defTabSz="800100">
            <a:lnSpc>
              <a:spcPct val="90000"/>
            </a:lnSpc>
            <a:spcBef>
              <a:spcPct val="0"/>
            </a:spcBef>
            <a:spcAft>
              <a:spcPct val="35000"/>
            </a:spcAft>
            <a:buNone/>
          </a:pPr>
          <a:r>
            <a:rPr lang="en-US" sz="1800" b="1" kern="1200" dirty="0"/>
            <a:t>Alcohol use in the U.S.</a:t>
          </a:r>
          <a:endParaRPr lang="en-US" sz="1800" kern="1200" dirty="0"/>
        </a:p>
      </dsp:txBody>
      <dsp:txXfrm>
        <a:off x="0" y="6024"/>
        <a:ext cx="1861820" cy="759010"/>
      </dsp:txXfrm>
    </dsp:sp>
    <dsp:sp modelId="{C6D0710E-505A-2E48-8B14-80D4FED13C37}">
      <dsp:nvSpPr>
        <dsp:cNvPr id="0" name=""/>
        <dsp:cNvSpPr/>
      </dsp:nvSpPr>
      <dsp:spPr>
        <a:xfrm>
          <a:off x="1861820" y="871537"/>
          <a:ext cx="7447280" cy="1007285"/>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498" tIns="338951" rIns="144498" bIns="338951" numCol="1" spcCol="1270" anchor="ctr" anchorCtr="0">
          <a:noAutofit/>
        </a:bodyPr>
        <a:lstStyle/>
        <a:p>
          <a:pPr marL="0" lvl="0" indent="0" algn="l" defTabSz="666750">
            <a:lnSpc>
              <a:spcPct val="90000"/>
            </a:lnSpc>
            <a:spcBef>
              <a:spcPct val="0"/>
            </a:spcBef>
            <a:spcAft>
              <a:spcPct val="35000"/>
            </a:spcAft>
            <a:buNone/>
          </a:pPr>
          <a:r>
            <a:rPr lang="en-US" sz="1500" kern="1200" dirty="0"/>
            <a:t>I</a:t>
          </a:r>
          <a:r>
            <a:rPr lang="en-US" sz="1300" kern="1200" dirty="0"/>
            <a:t>n 2018, 14.4 million adults had AUD.</a:t>
          </a:r>
          <a:r>
            <a:rPr lang="en-US" sz="1300" kern="1200" baseline="30000" dirty="0"/>
            <a:t>2</a:t>
          </a:r>
          <a:endParaRPr lang="en-US" sz="1300" kern="1200" dirty="0"/>
        </a:p>
        <a:p>
          <a:pPr marL="0" lvl="0" indent="0" algn="l" defTabSz="577850">
            <a:lnSpc>
              <a:spcPct val="90000"/>
            </a:lnSpc>
            <a:spcBef>
              <a:spcPct val="0"/>
            </a:spcBef>
            <a:spcAft>
              <a:spcPct val="35000"/>
            </a:spcAft>
            <a:buNone/>
          </a:pPr>
          <a:r>
            <a:rPr lang="en-US" sz="1300" kern="1200" dirty="0"/>
            <a:t>Of this population- 9.2 million were men; and 5.3 million were female.</a:t>
          </a:r>
          <a:r>
            <a:rPr lang="en-US" sz="1300" kern="1200" baseline="30000" dirty="0"/>
            <a:t>2</a:t>
          </a:r>
          <a:endParaRPr lang="en-US" sz="1300" kern="1200" dirty="0"/>
        </a:p>
      </dsp:txBody>
      <dsp:txXfrm>
        <a:off x="1861820" y="871537"/>
        <a:ext cx="7447280" cy="1007285"/>
      </dsp:txXfrm>
    </dsp:sp>
    <dsp:sp modelId="{FDF6D21A-014E-1E4B-AC6E-7789FDD0ED3B}">
      <dsp:nvSpPr>
        <dsp:cNvPr id="0" name=""/>
        <dsp:cNvSpPr/>
      </dsp:nvSpPr>
      <dsp:spPr>
        <a:xfrm>
          <a:off x="0" y="849004"/>
          <a:ext cx="1861820" cy="1052349"/>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521" tIns="131814" rIns="98521" bIns="131814" numCol="1" spcCol="1270" anchor="ctr" anchorCtr="0">
          <a:noAutofit/>
        </a:bodyPr>
        <a:lstStyle/>
        <a:p>
          <a:pPr marL="0" lvl="0" indent="0" algn="ctr" defTabSz="800100">
            <a:lnSpc>
              <a:spcPct val="90000"/>
            </a:lnSpc>
            <a:spcBef>
              <a:spcPct val="0"/>
            </a:spcBef>
            <a:spcAft>
              <a:spcPct val="35000"/>
            </a:spcAft>
            <a:buNone/>
          </a:pPr>
          <a:r>
            <a:rPr lang="en-US" sz="1800" b="1" kern="1200" dirty="0"/>
            <a:t>Alcohol Use Disorder (AUD) in the U.S.</a:t>
          </a:r>
          <a:endParaRPr lang="en-US" sz="1800" kern="1200" dirty="0"/>
        </a:p>
      </dsp:txBody>
      <dsp:txXfrm>
        <a:off x="0" y="849004"/>
        <a:ext cx="1861820" cy="1052349"/>
      </dsp:txXfrm>
    </dsp:sp>
    <dsp:sp modelId="{F09F24E2-8F76-854B-81F2-DFC9DB1CD733}">
      <dsp:nvSpPr>
        <dsp:cNvPr id="0" name=""/>
        <dsp:cNvSpPr/>
      </dsp:nvSpPr>
      <dsp:spPr>
        <a:xfrm>
          <a:off x="1861820" y="1981422"/>
          <a:ext cx="7447280" cy="1334453"/>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498" tIns="338951" rIns="144498" bIns="338951" numCol="1" spcCol="1270" anchor="ctr" anchorCtr="0">
          <a:noAutofit/>
        </a:bodyPr>
        <a:lstStyle/>
        <a:p>
          <a:pPr marL="0" lvl="0" indent="0" algn="l" defTabSz="577850">
            <a:lnSpc>
              <a:spcPct val="90000"/>
            </a:lnSpc>
            <a:spcBef>
              <a:spcPct val="0"/>
            </a:spcBef>
            <a:spcAft>
              <a:spcPct val="35000"/>
            </a:spcAft>
            <a:buNone/>
          </a:pPr>
          <a:r>
            <a:rPr lang="en-US" sz="1300" kern="1200" dirty="0"/>
            <a:t>Approximately 88,000 people die from alcohol- related causes per year.</a:t>
          </a:r>
          <a:r>
            <a:rPr lang="en-US" sz="1300" kern="1200" baseline="30000" dirty="0"/>
            <a:t>2</a:t>
          </a:r>
          <a:endParaRPr lang="en-US" sz="1300" kern="1200" dirty="0"/>
        </a:p>
        <a:p>
          <a:pPr marL="0" lvl="0" indent="0" algn="l" defTabSz="577850">
            <a:lnSpc>
              <a:spcPct val="90000"/>
            </a:lnSpc>
            <a:spcBef>
              <a:spcPct val="0"/>
            </a:spcBef>
            <a:spcAft>
              <a:spcPct val="35000"/>
            </a:spcAft>
            <a:buNone/>
          </a:pPr>
          <a:r>
            <a:rPr lang="en-US" sz="1300" kern="1200" dirty="0">
              <a:sym typeface="Wingdings" pitchFamily="2" charset="2"/>
            </a:rPr>
            <a:t> </a:t>
          </a:r>
          <a:r>
            <a:rPr lang="en-US" sz="1300" kern="1200" dirty="0"/>
            <a:t>62,000 Men; 26,000 Women.</a:t>
          </a:r>
          <a:r>
            <a:rPr lang="en-US" sz="1300" kern="1200" baseline="30000" dirty="0"/>
            <a:t>2</a:t>
          </a:r>
          <a:endParaRPr lang="en-US" sz="1300" kern="1200" dirty="0"/>
        </a:p>
        <a:p>
          <a:pPr marL="0" lvl="0" indent="0" algn="l" defTabSz="577850">
            <a:lnSpc>
              <a:spcPct val="90000"/>
            </a:lnSpc>
            <a:spcBef>
              <a:spcPct val="0"/>
            </a:spcBef>
            <a:spcAft>
              <a:spcPct val="35000"/>
            </a:spcAft>
            <a:buNone/>
          </a:pPr>
          <a:r>
            <a:rPr lang="en-US" sz="1300" kern="1200" dirty="0"/>
            <a:t>Alcohol is the 3</a:t>
          </a:r>
          <a:r>
            <a:rPr lang="en-US" sz="1300" kern="1200" baseline="30000" dirty="0"/>
            <a:t>rd</a:t>
          </a:r>
          <a:r>
            <a:rPr lang="en-US" sz="1300" kern="1200" dirty="0"/>
            <a:t> leading preventable cause of death in the U.S.</a:t>
          </a:r>
          <a:r>
            <a:rPr lang="en-US" sz="1300" kern="1200" baseline="30000" dirty="0"/>
            <a:t>2</a:t>
          </a:r>
          <a:endParaRPr lang="en-US" sz="1300" kern="1200" dirty="0"/>
        </a:p>
      </dsp:txBody>
      <dsp:txXfrm>
        <a:off x="1861820" y="1981422"/>
        <a:ext cx="7447280" cy="1334453"/>
      </dsp:txXfrm>
    </dsp:sp>
    <dsp:sp modelId="{CE62A229-E056-5E42-BF90-68836DEC7841}">
      <dsp:nvSpPr>
        <dsp:cNvPr id="0" name=""/>
        <dsp:cNvSpPr/>
      </dsp:nvSpPr>
      <dsp:spPr>
        <a:xfrm>
          <a:off x="0" y="1981422"/>
          <a:ext cx="1861820" cy="1334453"/>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521" tIns="131814" rIns="98521" bIns="131814" numCol="1" spcCol="1270" anchor="ctr" anchorCtr="0">
          <a:noAutofit/>
        </a:bodyPr>
        <a:lstStyle/>
        <a:p>
          <a:pPr marL="0" lvl="0" indent="0" algn="ctr" defTabSz="800100">
            <a:lnSpc>
              <a:spcPct val="90000"/>
            </a:lnSpc>
            <a:spcBef>
              <a:spcPct val="0"/>
            </a:spcBef>
            <a:spcAft>
              <a:spcPct val="35000"/>
            </a:spcAft>
            <a:buNone/>
          </a:pPr>
          <a:r>
            <a:rPr lang="en-US" sz="1800" b="1" kern="1200" dirty="0"/>
            <a:t>Alcohol Related Deaths: </a:t>
          </a:r>
          <a:endParaRPr lang="en-US" sz="1800" kern="1200" dirty="0"/>
        </a:p>
      </dsp:txBody>
      <dsp:txXfrm>
        <a:off x="0" y="1981422"/>
        <a:ext cx="1861820" cy="1334453"/>
      </dsp:txXfrm>
    </dsp:sp>
    <dsp:sp modelId="{2C97203F-37E3-E94A-A410-434AAF8663F2}">
      <dsp:nvSpPr>
        <dsp:cNvPr id="0" name=""/>
        <dsp:cNvSpPr/>
      </dsp:nvSpPr>
      <dsp:spPr>
        <a:xfrm>
          <a:off x="1861820" y="3395942"/>
          <a:ext cx="7447280" cy="1334453"/>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498" tIns="338951" rIns="144498" bIns="338951" numCol="1" spcCol="1270" anchor="ctr" anchorCtr="0">
          <a:noAutofit/>
        </a:bodyPr>
        <a:lstStyle/>
        <a:p>
          <a:pPr marL="0" lvl="0" indent="0" algn="l" defTabSz="577850">
            <a:lnSpc>
              <a:spcPct val="90000"/>
            </a:lnSpc>
            <a:spcBef>
              <a:spcPct val="0"/>
            </a:spcBef>
            <a:spcAft>
              <a:spcPct val="35000"/>
            </a:spcAft>
            <a:buFont typeface="Arial" panose="020B0604020202020204" pitchFamily="34" charset="0"/>
            <a:buNone/>
          </a:pPr>
          <a:endParaRPr lang="en-US" sz="1300" kern="1200" dirty="0"/>
        </a:p>
        <a:p>
          <a:pPr marL="0" lvl="0" indent="0" algn="l" defTabSz="577850">
            <a:lnSpc>
              <a:spcPct val="90000"/>
            </a:lnSpc>
            <a:spcBef>
              <a:spcPct val="0"/>
            </a:spcBef>
            <a:spcAft>
              <a:spcPct val="35000"/>
            </a:spcAft>
            <a:buFont typeface="Arial" panose="020B0604020202020204" pitchFamily="34" charset="0"/>
            <a:buNone/>
          </a:pPr>
          <a:r>
            <a:rPr lang="en-US" sz="1300" kern="1200" dirty="0"/>
            <a:t>In 2014, the WHO reported that “200 diseases and injury-related health conditions” were caused by alcohol use.</a:t>
          </a:r>
          <a:r>
            <a:rPr lang="en-US" sz="1300" kern="1200" baseline="30000" dirty="0"/>
            <a:t>2</a:t>
          </a:r>
        </a:p>
        <a:p>
          <a:pPr marL="0" lvl="0" indent="0" algn="l" defTabSz="577850">
            <a:lnSpc>
              <a:spcPct val="90000"/>
            </a:lnSpc>
            <a:spcBef>
              <a:spcPct val="0"/>
            </a:spcBef>
            <a:spcAft>
              <a:spcPct val="35000"/>
            </a:spcAft>
            <a:buFont typeface="Arial" panose="020B0604020202020204" pitchFamily="34" charset="0"/>
            <a:buNone/>
          </a:pPr>
          <a:endParaRPr lang="en-US" sz="1300" kern="1200" dirty="0"/>
        </a:p>
        <a:p>
          <a:pPr marL="0" lvl="0" indent="0" algn="l" defTabSz="577850">
            <a:lnSpc>
              <a:spcPct val="90000"/>
            </a:lnSpc>
            <a:spcBef>
              <a:spcPct val="0"/>
            </a:spcBef>
            <a:spcAft>
              <a:spcPct val="35000"/>
            </a:spcAft>
            <a:buFont typeface="Arial" panose="020B0604020202020204" pitchFamily="34" charset="0"/>
            <a:buNone/>
          </a:pPr>
          <a:r>
            <a:rPr lang="en-US" sz="1300" kern="1200" dirty="0"/>
            <a:t>Alcohol Misuse is the 5 leading risk factor for death and disability on a global scale.</a:t>
          </a:r>
          <a:r>
            <a:rPr lang="en-US" sz="1300" kern="1200" baseline="30000" dirty="0"/>
            <a:t>2</a:t>
          </a:r>
          <a:r>
            <a:rPr lang="en-US" sz="1300" kern="1200" baseline="0" dirty="0"/>
            <a:t> </a:t>
          </a:r>
        </a:p>
        <a:p>
          <a:pPr marL="0" lvl="0" indent="0" algn="l" defTabSz="577850">
            <a:lnSpc>
              <a:spcPct val="90000"/>
            </a:lnSpc>
            <a:spcBef>
              <a:spcPct val="0"/>
            </a:spcBef>
            <a:spcAft>
              <a:spcPct val="35000"/>
            </a:spcAft>
            <a:buFont typeface="Arial" panose="020B0604020202020204" pitchFamily="34" charset="0"/>
            <a:buNone/>
          </a:pPr>
          <a:endParaRPr lang="en-US" sz="1300" kern="1200" baseline="0" dirty="0"/>
        </a:p>
        <a:p>
          <a:pPr marL="0" lvl="0" indent="0" algn="l" defTabSz="577850">
            <a:lnSpc>
              <a:spcPct val="90000"/>
            </a:lnSpc>
            <a:spcBef>
              <a:spcPct val="0"/>
            </a:spcBef>
            <a:spcAft>
              <a:spcPct val="35000"/>
            </a:spcAft>
            <a:buFont typeface="Arial" panose="020B0604020202020204" pitchFamily="34" charset="0"/>
            <a:buNone/>
          </a:pPr>
          <a:r>
            <a:rPr lang="en-US" sz="1300" kern="1200" baseline="0" dirty="0"/>
            <a:t>25% of deaths are caused by alcohol abuse among young adults (20-39 years).</a:t>
          </a:r>
          <a:r>
            <a:rPr lang="en-US" sz="1300" kern="1200" baseline="30000" dirty="0"/>
            <a:t>2</a:t>
          </a:r>
          <a:endParaRPr lang="en-US" sz="1300" kern="1200" dirty="0"/>
        </a:p>
        <a:p>
          <a:pPr marL="0" lvl="0" indent="0" algn="l" defTabSz="577850">
            <a:lnSpc>
              <a:spcPct val="90000"/>
            </a:lnSpc>
            <a:spcBef>
              <a:spcPct val="0"/>
            </a:spcBef>
            <a:spcAft>
              <a:spcPct val="35000"/>
            </a:spcAft>
            <a:buNone/>
          </a:pPr>
          <a:r>
            <a:rPr lang="en-US" sz="1100" kern="1200" dirty="0"/>
            <a:t> </a:t>
          </a:r>
        </a:p>
      </dsp:txBody>
      <dsp:txXfrm>
        <a:off x="1861820" y="3395942"/>
        <a:ext cx="7447280" cy="1334453"/>
      </dsp:txXfrm>
    </dsp:sp>
    <dsp:sp modelId="{B21D5DCB-D445-1B43-8779-3C5F43739EF5}">
      <dsp:nvSpPr>
        <dsp:cNvPr id="0" name=""/>
        <dsp:cNvSpPr/>
      </dsp:nvSpPr>
      <dsp:spPr>
        <a:xfrm>
          <a:off x="0" y="3395942"/>
          <a:ext cx="1861820" cy="1334453"/>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521" tIns="131814" rIns="98521" bIns="131814" numCol="1" spcCol="1270" anchor="ctr" anchorCtr="0">
          <a:noAutofit/>
        </a:bodyPr>
        <a:lstStyle/>
        <a:p>
          <a:pPr marL="0" lvl="0" indent="0" algn="ctr" defTabSz="800100">
            <a:lnSpc>
              <a:spcPct val="90000"/>
            </a:lnSpc>
            <a:spcBef>
              <a:spcPct val="0"/>
            </a:spcBef>
            <a:spcAft>
              <a:spcPct val="35000"/>
            </a:spcAft>
            <a:buNone/>
          </a:pPr>
          <a:r>
            <a:rPr lang="en-US" sz="1800" b="1" kern="1200"/>
            <a:t>Global Effects:</a:t>
          </a:r>
          <a:endParaRPr lang="en-US" sz="1800" kern="1200"/>
        </a:p>
      </dsp:txBody>
      <dsp:txXfrm>
        <a:off x="0" y="3395942"/>
        <a:ext cx="1861820" cy="1334453"/>
      </dsp:txXfrm>
    </dsp:sp>
    <dsp:sp modelId="{40FF63D4-5A46-354E-9FB0-3CD1C198C34E}">
      <dsp:nvSpPr>
        <dsp:cNvPr id="0" name=""/>
        <dsp:cNvSpPr/>
      </dsp:nvSpPr>
      <dsp:spPr>
        <a:xfrm>
          <a:off x="1861820" y="4823394"/>
          <a:ext cx="7447280" cy="638429"/>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498" tIns="338951" rIns="144498" bIns="338951" numCol="1" spcCol="1270" anchor="ctr" anchorCtr="0">
          <a:noAutofit/>
        </a:bodyPr>
        <a:lstStyle/>
        <a:p>
          <a:pPr marL="0" lvl="0" indent="0" algn="l" defTabSz="577850">
            <a:lnSpc>
              <a:spcPct val="90000"/>
            </a:lnSpc>
            <a:spcBef>
              <a:spcPct val="0"/>
            </a:spcBef>
            <a:spcAft>
              <a:spcPct val="35000"/>
            </a:spcAft>
            <a:buNone/>
          </a:pPr>
          <a:r>
            <a:rPr lang="en-US" sz="1300" kern="1200" dirty="0"/>
            <a:t>Consumption of Alcohol increases the risk of the following cancers: mouth, esophagus, pharynx, larynx, liver, and breast.</a:t>
          </a:r>
          <a:r>
            <a:rPr lang="en-US" sz="1300" kern="1200" baseline="30000" dirty="0"/>
            <a:t>2</a:t>
          </a:r>
        </a:p>
      </dsp:txBody>
      <dsp:txXfrm>
        <a:off x="1861820" y="4823394"/>
        <a:ext cx="7447280" cy="638429"/>
      </dsp:txXfrm>
    </dsp:sp>
    <dsp:sp modelId="{1CDD9004-D16A-7548-B8B6-2C2C6591265E}">
      <dsp:nvSpPr>
        <dsp:cNvPr id="0" name=""/>
        <dsp:cNvSpPr/>
      </dsp:nvSpPr>
      <dsp:spPr>
        <a:xfrm>
          <a:off x="0" y="4810463"/>
          <a:ext cx="1861820" cy="66429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521" tIns="131814" rIns="98521" bIns="131814" numCol="1" spcCol="1270" anchor="ctr" anchorCtr="0">
          <a:noAutofit/>
        </a:bodyPr>
        <a:lstStyle/>
        <a:p>
          <a:pPr marL="0" lvl="0" indent="0" algn="ctr" defTabSz="800100">
            <a:lnSpc>
              <a:spcPct val="90000"/>
            </a:lnSpc>
            <a:spcBef>
              <a:spcPct val="0"/>
            </a:spcBef>
            <a:spcAft>
              <a:spcPct val="35000"/>
            </a:spcAft>
            <a:buNone/>
          </a:pPr>
          <a:r>
            <a:rPr lang="en-US" sz="1800" b="1" kern="1200" dirty="0"/>
            <a:t>Health Risks: </a:t>
          </a:r>
          <a:endParaRPr lang="en-US" sz="1800" kern="1200" dirty="0"/>
        </a:p>
      </dsp:txBody>
      <dsp:txXfrm>
        <a:off x="0" y="4810463"/>
        <a:ext cx="1861820" cy="664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D25AC-A331-499C-A994-096044DB8129}">
      <dsp:nvSpPr>
        <dsp:cNvPr id="0" name=""/>
        <dsp:cNvSpPr/>
      </dsp:nvSpPr>
      <dsp:spPr>
        <a:xfrm>
          <a:off x="0" y="58372"/>
          <a:ext cx="8596668" cy="5174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1F838-4E31-435E-A82B-6C685CED7833}">
      <dsp:nvSpPr>
        <dsp:cNvPr id="0" name=""/>
        <dsp:cNvSpPr/>
      </dsp:nvSpPr>
      <dsp:spPr>
        <a:xfrm>
          <a:off x="229906" y="108075"/>
          <a:ext cx="418012" cy="41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F4090D-E62E-4477-9560-3E5FE36B0145}">
      <dsp:nvSpPr>
        <dsp:cNvPr id="0" name=""/>
        <dsp:cNvSpPr/>
      </dsp:nvSpPr>
      <dsp:spPr>
        <a:xfrm>
          <a:off x="877825" y="3380"/>
          <a:ext cx="7717984" cy="76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6" tIns="80436" rIns="80436" bIns="80436" numCol="1" spcCol="1270" anchor="ctr" anchorCtr="0">
          <a:noAutofit/>
        </a:bodyPr>
        <a:lstStyle/>
        <a:p>
          <a:pPr marL="0" lvl="0" indent="0" algn="l" defTabSz="844550">
            <a:lnSpc>
              <a:spcPct val="100000"/>
            </a:lnSpc>
            <a:spcBef>
              <a:spcPct val="0"/>
            </a:spcBef>
            <a:spcAft>
              <a:spcPct val="35000"/>
            </a:spcAft>
            <a:buNone/>
          </a:pPr>
          <a:r>
            <a:rPr lang="en-US" sz="1900" kern="1200" dirty="0"/>
            <a:t>Pt is a 37-year-old White Male</a:t>
          </a:r>
        </a:p>
      </dsp:txBody>
      <dsp:txXfrm>
        <a:off x="877825" y="3380"/>
        <a:ext cx="7717984" cy="760022"/>
      </dsp:txXfrm>
    </dsp:sp>
    <dsp:sp modelId="{E447DEFB-DED7-4FA7-AB9B-26EE7294AAC7}">
      <dsp:nvSpPr>
        <dsp:cNvPr id="0" name=""/>
        <dsp:cNvSpPr/>
      </dsp:nvSpPr>
      <dsp:spPr>
        <a:xfrm>
          <a:off x="0" y="702410"/>
          <a:ext cx="8596668" cy="7600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02B2D-0CE8-4D85-A429-570D17F4FC02}">
      <dsp:nvSpPr>
        <dsp:cNvPr id="0" name=""/>
        <dsp:cNvSpPr/>
      </dsp:nvSpPr>
      <dsp:spPr>
        <a:xfrm>
          <a:off x="194049" y="891342"/>
          <a:ext cx="418012" cy="41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979D6C-422E-4856-BED8-48A2AFB232C4}">
      <dsp:nvSpPr>
        <dsp:cNvPr id="0" name=""/>
        <dsp:cNvSpPr/>
      </dsp:nvSpPr>
      <dsp:spPr>
        <a:xfrm>
          <a:off x="681325" y="684489"/>
          <a:ext cx="7717984" cy="76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6" tIns="80436" rIns="80436" bIns="80436" numCol="1" spcCol="1270" anchor="ctr" anchorCtr="0">
          <a:noAutofit/>
        </a:bodyPr>
        <a:lstStyle/>
        <a:p>
          <a:pPr marL="0" lvl="0" indent="0" algn="l" defTabSz="844550">
            <a:lnSpc>
              <a:spcPct val="100000"/>
            </a:lnSpc>
            <a:spcBef>
              <a:spcPct val="0"/>
            </a:spcBef>
            <a:spcAft>
              <a:spcPct val="35000"/>
            </a:spcAft>
            <a:buNone/>
          </a:pPr>
          <a:r>
            <a:rPr lang="en-US" sz="1900" kern="1200" dirty="0"/>
            <a:t>Pt was admitted to the Hospital on 1/9/2020</a:t>
          </a:r>
        </a:p>
      </dsp:txBody>
      <dsp:txXfrm>
        <a:off x="681325" y="684489"/>
        <a:ext cx="7717984" cy="760022"/>
      </dsp:txXfrm>
    </dsp:sp>
    <dsp:sp modelId="{DE4F99AA-8BC3-417F-9A67-880D45DBF7DB}">
      <dsp:nvSpPr>
        <dsp:cNvPr id="0" name=""/>
        <dsp:cNvSpPr/>
      </dsp:nvSpPr>
      <dsp:spPr>
        <a:xfrm>
          <a:off x="0" y="1598651"/>
          <a:ext cx="8596668" cy="76002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5EAE25-A5BA-48AC-9A61-DD1228B10584}">
      <dsp:nvSpPr>
        <dsp:cNvPr id="0" name=""/>
        <dsp:cNvSpPr/>
      </dsp:nvSpPr>
      <dsp:spPr>
        <a:xfrm>
          <a:off x="229906" y="1817309"/>
          <a:ext cx="418012" cy="418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5A4310-7EE3-4F26-8DCB-79922E21D5E0}">
      <dsp:nvSpPr>
        <dsp:cNvPr id="0" name=""/>
        <dsp:cNvSpPr/>
      </dsp:nvSpPr>
      <dsp:spPr>
        <a:xfrm>
          <a:off x="878597" y="1616580"/>
          <a:ext cx="7717984" cy="76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6" tIns="80436" rIns="80436" bIns="80436" numCol="1" spcCol="1270" anchor="ctr" anchorCtr="0">
          <a:noAutofit/>
        </a:bodyPr>
        <a:lstStyle/>
        <a:p>
          <a:pPr marL="0" lvl="0" indent="0" algn="l" defTabSz="844550">
            <a:lnSpc>
              <a:spcPct val="100000"/>
            </a:lnSpc>
            <a:spcBef>
              <a:spcPct val="0"/>
            </a:spcBef>
            <a:spcAft>
              <a:spcPct val="35000"/>
            </a:spcAft>
            <a:buNone/>
          </a:pPr>
          <a:r>
            <a:rPr lang="en-US" sz="1900" kern="1200" dirty="0"/>
            <a:t>Dx: Alcohol intoxication </a:t>
          </a:r>
          <a:r>
            <a:rPr lang="en-US" sz="1900" b="1" kern="1200" dirty="0"/>
            <a:t>(Blood Alcohol Concentration in the 500s mg/dL)</a:t>
          </a:r>
          <a:r>
            <a:rPr lang="en-US" sz="1900" kern="1200" dirty="0"/>
            <a:t>; Altered mental state; AKI; Delirium Tremens</a:t>
          </a:r>
        </a:p>
      </dsp:txBody>
      <dsp:txXfrm>
        <a:off x="878597" y="1616580"/>
        <a:ext cx="7717984" cy="760022"/>
      </dsp:txXfrm>
    </dsp:sp>
    <dsp:sp modelId="{0A4B1788-CE9F-437D-BD23-198D06C46289}">
      <dsp:nvSpPr>
        <dsp:cNvPr id="0" name=""/>
        <dsp:cNvSpPr/>
      </dsp:nvSpPr>
      <dsp:spPr>
        <a:xfrm>
          <a:off x="0" y="2451715"/>
          <a:ext cx="8596668" cy="76002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3B031-D3C7-4285-94AB-66969C73E982}">
      <dsp:nvSpPr>
        <dsp:cNvPr id="0" name=""/>
        <dsp:cNvSpPr/>
      </dsp:nvSpPr>
      <dsp:spPr>
        <a:xfrm>
          <a:off x="247835" y="2647973"/>
          <a:ext cx="418012" cy="418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48330A-5AAF-4D04-AE75-3238E324C591}">
      <dsp:nvSpPr>
        <dsp:cNvPr id="0" name=""/>
        <dsp:cNvSpPr/>
      </dsp:nvSpPr>
      <dsp:spPr>
        <a:xfrm>
          <a:off x="878597" y="2451715"/>
          <a:ext cx="7717984" cy="76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6" tIns="80436" rIns="80436" bIns="80436" numCol="1" spcCol="1270" anchor="ctr" anchorCtr="0">
          <a:noAutofit/>
        </a:bodyPr>
        <a:lstStyle/>
        <a:p>
          <a:pPr marL="0" lvl="0" indent="0" algn="l" defTabSz="844550">
            <a:lnSpc>
              <a:spcPct val="100000"/>
            </a:lnSpc>
            <a:spcBef>
              <a:spcPct val="0"/>
            </a:spcBef>
            <a:spcAft>
              <a:spcPct val="35000"/>
            </a:spcAft>
            <a:buNone/>
          </a:pPr>
          <a:r>
            <a:rPr lang="en-US" sz="1900" kern="1200" dirty="0"/>
            <a:t>Managed by: Medical Team/ Psychological </a:t>
          </a:r>
        </a:p>
      </dsp:txBody>
      <dsp:txXfrm>
        <a:off x="878597" y="2451715"/>
        <a:ext cx="7717984" cy="760022"/>
      </dsp:txXfrm>
    </dsp:sp>
    <dsp:sp modelId="{C57CC021-4BCF-466B-BE7A-53874B79E202}">
      <dsp:nvSpPr>
        <dsp:cNvPr id="0" name=""/>
        <dsp:cNvSpPr/>
      </dsp:nvSpPr>
      <dsp:spPr>
        <a:xfrm>
          <a:off x="0" y="3373212"/>
          <a:ext cx="8596668" cy="159738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B494E0-F00D-46EA-A231-47B50C454C6F}">
      <dsp:nvSpPr>
        <dsp:cNvPr id="0" name=""/>
        <dsp:cNvSpPr/>
      </dsp:nvSpPr>
      <dsp:spPr>
        <a:xfrm>
          <a:off x="229906" y="3990506"/>
          <a:ext cx="418012" cy="4180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42FE8A-36D4-48BD-BD1D-66EC5925988C}">
      <dsp:nvSpPr>
        <dsp:cNvPr id="0" name=""/>
        <dsp:cNvSpPr/>
      </dsp:nvSpPr>
      <dsp:spPr>
        <a:xfrm>
          <a:off x="897284" y="3799463"/>
          <a:ext cx="3868500" cy="76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6" tIns="80436" rIns="80436" bIns="80436" numCol="1" spcCol="1270" anchor="ctr" anchorCtr="0">
          <a:noAutofit/>
        </a:bodyPr>
        <a:lstStyle/>
        <a:p>
          <a:pPr marL="0" lvl="0" indent="0" algn="l" defTabSz="844550">
            <a:lnSpc>
              <a:spcPct val="100000"/>
            </a:lnSpc>
            <a:spcBef>
              <a:spcPct val="0"/>
            </a:spcBef>
            <a:spcAft>
              <a:spcPct val="35000"/>
            </a:spcAft>
            <a:buNone/>
          </a:pPr>
          <a:r>
            <a:rPr lang="en-US" sz="1900" kern="1200" dirty="0"/>
            <a:t>Medical / Social History: </a:t>
          </a:r>
        </a:p>
      </dsp:txBody>
      <dsp:txXfrm>
        <a:off x="897284" y="3799463"/>
        <a:ext cx="3868500" cy="760022"/>
      </dsp:txXfrm>
    </dsp:sp>
    <dsp:sp modelId="{DDFEB9B0-5A02-47BE-A878-DF675DE6545A}">
      <dsp:nvSpPr>
        <dsp:cNvPr id="0" name=""/>
        <dsp:cNvSpPr/>
      </dsp:nvSpPr>
      <dsp:spPr>
        <a:xfrm>
          <a:off x="4746942" y="3539258"/>
          <a:ext cx="3849483" cy="1280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6" tIns="80436" rIns="80436" bIns="80436" numCol="1" spcCol="1270" anchor="ctr" anchorCtr="0">
          <a:noAutofit/>
        </a:bodyPr>
        <a:lstStyle/>
        <a:p>
          <a:pPr marL="0" lvl="0" indent="0" algn="l" defTabSz="488950">
            <a:lnSpc>
              <a:spcPct val="100000"/>
            </a:lnSpc>
            <a:spcBef>
              <a:spcPct val="0"/>
            </a:spcBef>
            <a:spcAft>
              <a:spcPct val="35000"/>
            </a:spcAft>
            <a:buNone/>
          </a:pPr>
          <a:r>
            <a:rPr lang="en-US" sz="1100" kern="1200" dirty="0"/>
            <a:t>CHF</a:t>
          </a:r>
        </a:p>
        <a:p>
          <a:pPr marL="0" lvl="0" indent="0" algn="l" defTabSz="488950">
            <a:lnSpc>
              <a:spcPct val="100000"/>
            </a:lnSpc>
            <a:spcBef>
              <a:spcPct val="0"/>
            </a:spcBef>
            <a:spcAft>
              <a:spcPct val="35000"/>
            </a:spcAft>
            <a:buNone/>
          </a:pPr>
          <a:r>
            <a:rPr lang="en-US" sz="1100" kern="1200" dirty="0"/>
            <a:t>Non- ischemic Cardiomyopathy from steroid abuse</a:t>
          </a:r>
        </a:p>
        <a:p>
          <a:pPr marL="0" lvl="0" indent="0" algn="l" defTabSz="488950">
            <a:lnSpc>
              <a:spcPct val="100000"/>
            </a:lnSpc>
            <a:spcBef>
              <a:spcPct val="0"/>
            </a:spcBef>
            <a:spcAft>
              <a:spcPct val="35000"/>
            </a:spcAft>
            <a:buNone/>
          </a:pPr>
          <a:r>
            <a:rPr lang="en-US" sz="1100" kern="1200" dirty="0"/>
            <a:t>ADHD; Bipolar; OCD</a:t>
          </a:r>
        </a:p>
        <a:p>
          <a:pPr marL="0" lvl="0" indent="0" algn="l" defTabSz="488950">
            <a:lnSpc>
              <a:spcPct val="100000"/>
            </a:lnSpc>
            <a:spcBef>
              <a:spcPct val="0"/>
            </a:spcBef>
            <a:spcAft>
              <a:spcPct val="35000"/>
            </a:spcAft>
            <a:buNone/>
          </a:pPr>
          <a:r>
            <a:rPr lang="en-US" sz="1100" kern="1200"/>
            <a:t>Severe ETOH / Drug abuse</a:t>
          </a:r>
        </a:p>
        <a:p>
          <a:pPr marL="0" lvl="0" indent="0" algn="l" defTabSz="488950">
            <a:lnSpc>
              <a:spcPct val="100000"/>
            </a:lnSpc>
            <a:spcBef>
              <a:spcPct val="0"/>
            </a:spcBef>
            <a:spcAft>
              <a:spcPct val="35000"/>
            </a:spcAft>
            <a:buNone/>
          </a:pPr>
          <a:r>
            <a:rPr lang="en-US" sz="1100" kern="1200"/>
            <a:t>Seizures</a:t>
          </a:r>
        </a:p>
      </dsp:txBody>
      <dsp:txXfrm>
        <a:off x="4746942" y="3539258"/>
        <a:ext cx="3849483" cy="1280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38E8D-2E30-3F4B-8E87-0CEA3A15FFAC}">
      <dsp:nvSpPr>
        <dsp:cNvPr id="0" name=""/>
        <dsp:cNvSpPr/>
      </dsp:nvSpPr>
      <dsp:spPr>
        <a:xfrm>
          <a:off x="2172497" y="865312"/>
          <a:ext cx="469022" cy="91440"/>
        </a:xfrm>
        <a:custGeom>
          <a:avLst/>
          <a:gdLst/>
          <a:ahLst/>
          <a:cxnLst/>
          <a:rect l="0" t="0" r="0" b="0"/>
          <a:pathLst>
            <a:path>
              <a:moveTo>
                <a:pt x="0" y="45720"/>
              </a:moveTo>
              <a:lnTo>
                <a:pt x="469022"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4518" y="908534"/>
        <a:ext cx="24981" cy="4996"/>
      </dsp:txXfrm>
    </dsp:sp>
    <dsp:sp modelId="{3309B7C8-B226-6E4E-8B03-B9B7598246A7}">
      <dsp:nvSpPr>
        <dsp:cNvPr id="0" name=""/>
        <dsp:cNvSpPr/>
      </dsp:nvSpPr>
      <dsp:spPr>
        <a:xfrm>
          <a:off x="2027" y="259351"/>
          <a:ext cx="2172269" cy="1303361"/>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443" tIns="111731" rIns="106443" bIns="111731" numCol="1" spcCol="1270" anchor="ctr" anchorCtr="0">
          <a:noAutofit/>
        </a:bodyPr>
        <a:lstStyle/>
        <a:p>
          <a:pPr marL="0" lvl="0" indent="0" algn="ctr" defTabSz="711200">
            <a:lnSpc>
              <a:spcPct val="90000"/>
            </a:lnSpc>
            <a:spcBef>
              <a:spcPct val="0"/>
            </a:spcBef>
            <a:spcAft>
              <a:spcPct val="35000"/>
            </a:spcAft>
            <a:buNone/>
          </a:pPr>
          <a:r>
            <a:rPr lang="en-US" sz="1600" kern="1200" dirty="0"/>
            <a:t>Admission 1/9/20</a:t>
          </a:r>
        </a:p>
      </dsp:txBody>
      <dsp:txXfrm>
        <a:off x="2027" y="259351"/>
        <a:ext cx="2172269" cy="1303361"/>
      </dsp:txXfrm>
    </dsp:sp>
    <dsp:sp modelId="{F0CBB509-6C24-FE40-A8A4-5278E3B61FB9}">
      <dsp:nvSpPr>
        <dsp:cNvPr id="0" name=""/>
        <dsp:cNvSpPr/>
      </dsp:nvSpPr>
      <dsp:spPr>
        <a:xfrm>
          <a:off x="4844389" y="865312"/>
          <a:ext cx="469022" cy="91440"/>
        </a:xfrm>
        <a:custGeom>
          <a:avLst/>
          <a:gdLst/>
          <a:ahLst/>
          <a:cxnLst/>
          <a:rect l="0" t="0" r="0" b="0"/>
          <a:pathLst>
            <a:path>
              <a:moveTo>
                <a:pt x="0" y="45720"/>
              </a:moveTo>
              <a:lnTo>
                <a:pt x="469022"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6409" y="908534"/>
        <a:ext cx="24981" cy="4996"/>
      </dsp:txXfrm>
    </dsp:sp>
    <dsp:sp modelId="{EFD76556-ADB6-BA45-AAC8-CA54BE71049D}">
      <dsp:nvSpPr>
        <dsp:cNvPr id="0" name=""/>
        <dsp:cNvSpPr/>
      </dsp:nvSpPr>
      <dsp:spPr>
        <a:xfrm>
          <a:off x="2673919" y="259351"/>
          <a:ext cx="2172269" cy="1303361"/>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443" tIns="111731" rIns="106443" bIns="111731" numCol="1" spcCol="1270" anchor="ctr" anchorCtr="0">
          <a:noAutofit/>
        </a:bodyPr>
        <a:lstStyle/>
        <a:p>
          <a:pPr marL="0" lvl="0" indent="0" algn="ctr" defTabSz="711200">
            <a:lnSpc>
              <a:spcPct val="90000"/>
            </a:lnSpc>
            <a:spcBef>
              <a:spcPct val="0"/>
            </a:spcBef>
            <a:spcAft>
              <a:spcPct val="35000"/>
            </a:spcAft>
            <a:buNone/>
          </a:pPr>
          <a:r>
            <a:rPr lang="en-US" sz="1600" kern="1200"/>
            <a:t>Clinical Nutrition LOS visit 1/10/20 *Unofficial Visit</a:t>
          </a:r>
        </a:p>
      </dsp:txBody>
      <dsp:txXfrm>
        <a:off x="2673919" y="259351"/>
        <a:ext cx="2172269" cy="1303361"/>
      </dsp:txXfrm>
    </dsp:sp>
    <dsp:sp modelId="{D85E5FB3-6D56-254F-99D0-D08ACDEB329C}">
      <dsp:nvSpPr>
        <dsp:cNvPr id="0" name=""/>
        <dsp:cNvSpPr/>
      </dsp:nvSpPr>
      <dsp:spPr>
        <a:xfrm>
          <a:off x="7516281" y="865312"/>
          <a:ext cx="469022" cy="91440"/>
        </a:xfrm>
        <a:custGeom>
          <a:avLst/>
          <a:gdLst/>
          <a:ahLst/>
          <a:cxnLst/>
          <a:rect l="0" t="0" r="0" b="0"/>
          <a:pathLst>
            <a:path>
              <a:moveTo>
                <a:pt x="0" y="45720"/>
              </a:moveTo>
              <a:lnTo>
                <a:pt x="469022"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38301" y="908534"/>
        <a:ext cx="24981" cy="4996"/>
      </dsp:txXfrm>
    </dsp:sp>
    <dsp:sp modelId="{6B3D3401-62A6-A14A-8AC4-35142FD622AC}">
      <dsp:nvSpPr>
        <dsp:cNvPr id="0" name=""/>
        <dsp:cNvSpPr/>
      </dsp:nvSpPr>
      <dsp:spPr>
        <a:xfrm>
          <a:off x="5345811" y="259351"/>
          <a:ext cx="2172269" cy="1303361"/>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443" tIns="111731" rIns="106443" bIns="111731" numCol="1" spcCol="1270" anchor="ctr" anchorCtr="0">
          <a:noAutofit/>
        </a:bodyPr>
        <a:lstStyle/>
        <a:p>
          <a:pPr marL="0" lvl="0" indent="0" algn="ctr" defTabSz="711200">
            <a:lnSpc>
              <a:spcPct val="90000"/>
            </a:lnSpc>
            <a:spcBef>
              <a:spcPct val="0"/>
            </a:spcBef>
            <a:spcAft>
              <a:spcPct val="35000"/>
            </a:spcAft>
            <a:buNone/>
          </a:pPr>
          <a:r>
            <a:rPr lang="en-US" sz="1600" kern="1200"/>
            <a:t>Rapid Response called and pt transferred to ICU 1/11/20</a:t>
          </a:r>
        </a:p>
      </dsp:txBody>
      <dsp:txXfrm>
        <a:off x="5345811" y="259351"/>
        <a:ext cx="2172269" cy="1303361"/>
      </dsp:txXfrm>
    </dsp:sp>
    <dsp:sp modelId="{8050F914-5576-154D-94F1-169546546181}">
      <dsp:nvSpPr>
        <dsp:cNvPr id="0" name=""/>
        <dsp:cNvSpPr/>
      </dsp:nvSpPr>
      <dsp:spPr>
        <a:xfrm>
          <a:off x="1088162" y="1560913"/>
          <a:ext cx="8015675" cy="469022"/>
        </a:xfrm>
        <a:custGeom>
          <a:avLst/>
          <a:gdLst/>
          <a:ahLst/>
          <a:cxnLst/>
          <a:rect l="0" t="0" r="0" b="0"/>
          <a:pathLst>
            <a:path>
              <a:moveTo>
                <a:pt x="8015675" y="0"/>
              </a:moveTo>
              <a:lnTo>
                <a:pt x="8015675" y="251611"/>
              </a:lnTo>
              <a:lnTo>
                <a:pt x="0" y="251611"/>
              </a:lnTo>
              <a:lnTo>
                <a:pt x="0" y="469022"/>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5219" y="1792926"/>
        <a:ext cx="401561" cy="4996"/>
      </dsp:txXfrm>
    </dsp:sp>
    <dsp:sp modelId="{4663A952-225A-D74C-A50C-6D48DB32E533}">
      <dsp:nvSpPr>
        <dsp:cNvPr id="0" name=""/>
        <dsp:cNvSpPr/>
      </dsp:nvSpPr>
      <dsp:spPr>
        <a:xfrm>
          <a:off x="8017703" y="259351"/>
          <a:ext cx="2172269" cy="1303361"/>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443" tIns="111731" rIns="106443" bIns="111731" numCol="1" spcCol="1270" anchor="ctr" anchorCtr="0">
          <a:noAutofit/>
        </a:bodyPr>
        <a:lstStyle/>
        <a:p>
          <a:pPr marL="0" lvl="0" indent="0" algn="ctr" defTabSz="711200">
            <a:lnSpc>
              <a:spcPct val="90000"/>
            </a:lnSpc>
            <a:spcBef>
              <a:spcPct val="0"/>
            </a:spcBef>
            <a:spcAft>
              <a:spcPct val="35000"/>
            </a:spcAft>
            <a:buNone/>
          </a:pPr>
          <a:r>
            <a:rPr lang="en-US" sz="1600" kern="1200"/>
            <a:t>Pt placed in restraints for agitation and hallucinations 1/12/20</a:t>
          </a:r>
        </a:p>
      </dsp:txBody>
      <dsp:txXfrm>
        <a:off x="8017703" y="259351"/>
        <a:ext cx="2172269" cy="1303361"/>
      </dsp:txXfrm>
    </dsp:sp>
    <dsp:sp modelId="{26CF0FED-1329-CA4E-AF48-FB91E9C8A098}">
      <dsp:nvSpPr>
        <dsp:cNvPr id="0" name=""/>
        <dsp:cNvSpPr/>
      </dsp:nvSpPr>
      <dsp:spPr>
        <a:xfrm>
          <a:off x="2172497" y="2668296"/>
          <a:ext cx="469022" cy="91440"/>
        </a:xfrm>
        <a:custGeom>
          <a:avLst/>
          <a:gdLst/>
          <a:ahLst/>
          <a:cxnLst/>
          <a:rect l="0" t="0" r="0" b="0"/>
          <a:pathLst>
            <a:path>
              <a:moveTo>
                <a:pt x="0" y="45720"/>
              </a:moveTo>
              <a:lnTo>
                <a:pt x="469022"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4518" y="2711518"/>
        <a:ext cx="24981" cy="4996"/>
      </dsp:txXfrm>
    </dsp:sp>
    <dsp:sp modelId="{CC5C60A3-0D2A-7849-B6A2-E5DD9259E90F}">
      <dsp:nvSpPr>
        <dsp:cNvPr id="0" name=""/>
        <dsp:cNvSpPr/>
      </dsp:nvSpPr>
      <dsp:spPr>
        <a:xfrm>
          <a:off x="2027" y="2062335"/>
          <a:ext cx="2172269" cy="1303361"/>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443" tIns="111731" rIns="106443" bIns="111731" numCol="1" spcCol="1270" anchor="ctr" anchorCtr="0">
          <a:noAutofit/>
        </a:bodyPr>
        <a:lstStyle/>
        <a:p>
          <a:pPr marL="0" lvl="0" indent="0" algn="ctr" defTabSz="711200">
            <a:lnSpc>
              <a:spcPct val="90000"/>
            </a:lnSpc>
            <a:spcBef>
              <a:spcPct val="0"/>
            </a:spcBef>
            <a:spcAft>
              <a:spcPct val="35000"/>
            </a:spcAft>
            <a:buNone/>
          </a:pPr>
          <a:r>
            <a:rPr lang="en-US" sz="1600" kern="1200"/>
            <a:t>Clinical Nutrition Consult visit 1/13/20</a:t>
          </a:r>
        </a:p>
      </dsp:txBody>
      <dsp:txXfrm>
        <a:off x="2027" y="2062335"/>
        <a:ext cx="2172269" cy="1303361"/>
      </dsp:txXfrm>
    </dsp:sp>
    <dsp:sp modelId="{CD8E2AE3-419A-BE47-8912-CF1F3C243D4B}">
      <dsp:nvSpPr>
        <dsp:cNvPr id="0" name=""/>
        <dsp:cNvSpPr/>
      </dsp:nvSpPr>
      <dsp:spPr>
        <a:xfrm>
          <a:off x="4844389" y="2668296"/>
          <a:ext cx="469022" cy="91440"/>
        </a:xfrm>
        <a:custGeom>
          <a:avLst/>
          <a:gdLst/>
          <a:ahLst/>
          <a:cxnLst/>
          <a:rect l="0" t="0" r="0" b="0"/>
          <a:pathLst>
            <a:path>
              <a:moveTo>
                <a:pt x="0" y="45720"/>
              </a:moveTo>
              <a:lnTo>
                <a:pt x="469022"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6409" y="2711518"/>
        <a:ext cx="24981" cy="4996"/>
      </dsp:txXfrm>
    </dsp:sp>
    <dsp:sp modelId="{6D4B7997-8326-A64C-803E-1FA55CE8772D}">
      <dsp:nvSpPr>
        <dsp:cNvPr id="0" name=""/>
        <dsp:cNvSpPr/>
      </dsp:nvSpPr>
      <dsp:spPr>
        <a:xfrm>
          <a:off x="2673919" y="2062335"/>
          <a:ext cx="2172269" cy="1303361"/>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443" tIns="111731" rIns="106443" bIns="111731" numCol="1" spcCol="1270" anchor="ctr" anchorCtr="0">
          <a:noAutofit/>
        </a:bodyPr>
        <a:lstStyle/>
        <a:p>
          <a:pPr marL="0" lvl="0" indent="0" algn="ctr" defTabSz="711200">
            <a:lnSpc>
              <a:spcPct val="90000"/>
            </a:lnSpc>
            <a:spcBef>
              <a:spcPct val="0"/>
            </a:spcBef>
            <a:spcAft>
              <a:spcPct val="35000"/>
            </a:spcAft>
            <a:buNone/>
          </a:pPr>
          <a:r>
            <a:rPr lang="en-US" sz="1600" kern="1200" dirty="0"/>
            <a:t>Code Grey for combative behavior and placed in 4-point restraints 1/14/20</a:t>
          </a:r>
        </a:p>
      </dsp:txBody>
      <dsp:txXfrm>
        <a:off x="2673919" y="2062335"/>
        <a:ext cx="2172269" cy="1303361"/>
      </dsp:txXfrm>
    </dsp:sp>
    <dsp:sp modelId="{29819F5A-8503-944D-BED0-5E33DE6594DA}">
      <dsp:nvSpPr>
        <dsp:cNvPr id="0" name=""/>
        <dsp:cNvSpPr/>
      </dsp:nvSpPr>
      <dsp:spPr>
        <a:xfrm>
          <a:off x="7516281" y="2668296"/>
          <a:ext cx="469022" cy="91440"/>
        </a:xfrm>
        <a:custGeom>
          <a:avLst/>
          <a:gdLst/>
          <a:ahLst/>
          <a:cxnLst/>
          <a:rect l="0" t="0" r="0" b="0"/>
          <a:pathLst>
            <a:path>
              <a:moveTo>
                <a:pt x="0" y="45720"/>
              </a:moveTo>
              <a:lnTo>
                <a:pt x="469022"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38301" y="2711518"/>
        <a:ext cx="24981" cy="4996"/>
      </dsp:txXfrm>
    </dsp:sp>
    <dsp:sp modelId="{D0AC8226-2194-5B44-BFE2-0ECE2D1CCD47}">
      <dsp:nvSpPr>
        <dsp:cNvPr id="0" name=""/>
        <dsp:cNvSpPr/>
      </dsp:nvSpPr>
      <dsp:spPr>
        <a:xfrm>
          <a:off x="5345811" y="2062335"/>
          <a:ext cx="2172269" cy="1303361"/>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443" tIns="111731" rIns="106443" bIns="111731" numCol="1" spcCol="1270" anchor="ctr" anchorCtr="0">
          <a:noAutofit/>
        </a:bodyPr>
        <a:lstStyle/>
        <a:p>
          <a:pPr marL="0" lvl="0" indent="0" algn="ctr" defTabSz="711200">
            <a:lnSpc>
              <a:spcPct val="90000"/>
            </a:lnSpc>
            <a:spcBef>
              <a:spcPct val="0"/>
            </a:spcBef>
            <a:spcAft>
              <a:spcPct val="35000"/>
            </a:spcAft>
            <a:buNone/>
          </a:pPr>
          <a:r>
            <a:rPr lang="en-US" sz="1600" kern="1200"/>
            <a:t>1</a:t>
          </a:r>
          <a:r>
            <a:rPr lang="en-US" sz="1600" kern="1200" baseline="30000"/>
            <a:t>st</a:t>
          </a:r>
          <a:r>
            <a:rPr lang="en-US" sz="1600" kern="1200"/>
            <a:t> Clinical Nutrition Follow Up visit 1/16/20</a:t>
          </a:r>
        </a:p>
      </dsp:txBody>
      <dsp:txXfrm>
        <a:off x="5345811" y="2062335"/>
        <a:ext cx="2172269" cy="1303361"/>
      </dsp:txXfrm>
    </dsp:sp>
    <dsp:sp modelId="{B7084520-5FC5-1F47-BE6A-97DC6093C25E}">
      <dsp:nvSpPr>
        <dsp:cNvPr id="0" name=""/>
        <dsp:cNvSpPr/>
      </dsp:nvSpPr>
      <dsp:spPr>
        <a:xfrm>
          <a:off x="1088162" y="3363897"/>
          <a:ext cx="8015675" cy="469022"/>
        </a:xfrm>
        <a:custGeom>
          <a:avLst/>
          <a:gdLst/>
          <a:ahLst/>
          <a:cxnLst/>
          <a:rect l="0" t="0" r="0" b="0"/>
          <a:pathLst>
            <a:path>
              <a:moveTo>
                <a:pt x="8015675" y="0"/>
              </a:moveTo>
              <a:lnTo>
                <a:pt x="8015675" y="251611"/>
              </a:lnTo>
              <a:lnTo>
                <a:pt x="0" y="251611"/>
              </a:lnTo>
              <a:lnTo>
                <a:pt x="0" y="469022"/>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5219" y="3595910"/>
        <a:ext cx="401561" cy="4996"/>
      </dsp:txXfrm>
    </dsp:sp>
    <dsp:sp modelId="{B98D6F89-5D5E-9840-A287-92704171A448}">
      <dsp:nvSpPr>
        <dsp:cNvPr id="0" name=""/>
        <dsp:cNvSpPr/>
      </dsp:nvSpPr>
      <dsp:spPr>
        <a:xfrm>
          <a:off x="8017703" y="2062335"/>
          <a:ext cx="2172269" cy="1303361"/>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443" tIns="111731" rIns="106443" bIns="111731" numCol="1" spcCol="1270" anchor="ctr" anchorCtr="0">
          <a:noAutofit/>
        </a:bodyPr>
        <a:lstStyle/>
        <a:p>
          <a:pPr marL="0" lvl="0" indent="0" algn="ctr" defTabSz="711200">
            <a:lnSpc>
              <a:spcPct val="90000"/>
            </a:lnSpc>
            <a:spcBef>
              <a:spcPct val="0"/>
            </a:spcBef>
            <a:spcAft>
              <a:spcPct val="35000"/>
            </a:spcAft>
            <a:buNone/>
          </a:pPr>
          <a:r>
            <a:rPr lang="en-US" sz="1600" kern="1200"/>
            <a:t>2</a:t>
          </a:r>
          <a:r>
            <a:rPr lang="en-US" sz="1600" kern="1200" baseline="30000"/>
            <a:t>nd</a:t>
          </a:r>
          <a:r>
            <a:rPr lang="en-US" sz="1600" kern="1200"/>
            <a:t> Clinical Nutrition Follow Up visit 1/20/20</a:t>
          </a:r>
        </a:p>
      </dsp:txBody>
      <dsp:txXfrm>
        <a:off x="8017703" y="2062335"/>
        <a:ext cx="2172269" cy="1303361"/>
      </dsp:txXfrm>
    </dsp:sp>
    <dsp:sp modelId="{B3DD4E12-A216-1D44-BC55-1ECCFC1CF590}">
      <dsp:nvSpPr>
        <dsp:cNvPr id="0" name=""/>
        <dsp:cNvSpPr/>
      </dsp:nvSpPr>
      <dsp:spPr>
        <a:xfrm>
          <a:off x="2172497" y="4471280"/>
          <a:ext cx="469022" cy="91440"/>
        </a:xfrm>
        <a:custGeom>
          <a:avLst/>
          <a:gdLst/>
          <a:ahLst/>
          <a:cxnLst/>
          <a:rect l="0" t="0" r="0" b="0"/>
          <a:pathLst>
            <a:path>
              <a:moveTo>
                <a:pt x="0" y="45720"/>
              </a:moveTo>
              <a:lnTo>
                <a:pt x="469022"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4518" y="4514502"/>
        <a:ext cx="24981" cy="4996"/>
      </dsp:txXfrm>
    </dsp:sp>
    <dsp:sp modelId="{5A845AD9-1037-9947-83E5-3D506A75716D}">
      <dsp:nvSpPr>
        <dsp:cNvPr id="0" name=""/>
        <dsp:cNvSpPr/>
      </dsp:nvSpPr>
      <dsp:spPr>
        <a:xfrm>
          <a:off x="2027" y="3865319"/>
          <a:ext cx="2172269" cy="1303361"/>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443" tIns="111731" rIns="106443" bIns="111731" numCol="1" spcCol="1270" anchor="ctr" anchorCtr="0">
          <a:noAutofit/>
        </a:bodyPr>
        <a:lstStyle/>
        <a:p>
          <a:pPr marL="0" lvl="0" indent="0" algn="ctr" defTabSz="711200">
            <a:lnSpc>
              <a:spcPct val="90000"/>
            </a:lnSpc>
            <a:spcBef>
              <a:spcPct val="0"/>
            </a:spcBef>
            <a:spcAft>
              <a:spcPct val="35000"/>
            </a:spcAft>
            <a:buNone/>
          </a:pPr>
          <a:r>
            <a:rPr lang="en-US" sz="1600" kern="1200"/>
            <a:t>3</a:t>
          </a:r>
          <a:r>
            <a:rPr lang="en-US" sz="1600" kern="1200" baseline="30000"/>
            <a:t>rd</a:t>
          </a:r>
          <a:r>
            <a:rPr lang="en-US" sz="1600" kern="1200"/>
            <a:t> Clinical Nutrition Follow Up visit 1/24/20</a:t>
          </a:r>
        </a:p>
      </dsp:txBody>
      <dsp:txXfrm>
        <a:off x="2027" y="3865319"/>
        <a:ext cx="2172269" cy="1303361"/>
      </dsp:txXfrm>
    </dsp:sp>
    <dsp:sp modelId="{A31E9E32-C6D3-5041-9FB0-BAC540783D70}">
      <dsp:nvSpPr>
        <dsp:cNvPr id="0" name=""/>
        <dsp:cNvSpPr/>
      </dsp:nvSpPr>
      <dsp:spPr>
        <a:xfrm>
          <a:off x="4844389" y="4471280"/>
          <a:ext cx="469022" cy="91440"/>
        </a:xfrm>
        <a:custGeom>
          <a:avLst/>
          <a:gdLst/>
          <a:ahLst/>
          <a:cxnLst/>
          <a:rect l="0" t="0" r="0" b="0"/>
          <a:pathLst>
            <a:path>
              <a:moveTo>
                <a:pt x="0" y="45720"/>
              </a:moveTo>
              <a:lnTo>
                <a:pt x="469022"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6409" y="4514502"/>
        <a:ext cx="24981" cy="4996"/>
      </dsp:txXfrm>
    </dsp:sp>
    <dsp:sp modelId="{EFAE110D-0D41-2846-A583-C9FFFD38EEBC}">
      <dsp:nvSpPr>
        <dsp:cNvPr id="0" name=""/>
        <dsp:cNvSpPr/>
      </dsp:nvSpPr>
      <dsp:spPr>
        <a:xfrm>
          <a:off x="2673919" y="3865319"/>
          <a:ext cx="2172269" cy="1303361"/>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443" tIns="111731" rIns="106443" bIns="111731" numCol="1" spcCol="1270" anchor="ctr" anchorCtr="0">
          <a:noAutofit/>
        </a:bodyPr>
        <a:lstStyle/>
        <a:p>
          <a:pPr marL="0" lvl="0" indent="0" algn="ctr" defTabSz="711200">
            <a:lnSpc>
              <a:spcPct val="90000"/>
            </a:lnSpc>
            <a:spcBef>
              <a:spcPct val="0"/>
            </a:spcBef>
            <a:spcAft>
              <a:spcPct val="35000"/>
            </a:spcAft>
            <a:buNone/>
          </a:pPr>
          <a:r>
            <a:rPr lang="en-US" sz="1600" kern="1200"/>
            <a:t>Discharged 1/25/2020</a:t>
          </a:r>
        </a:p>
      </dsp:txBody>
      <dsp:txXfrm>
        <a:off x="2673919" y="3865319"/>
        <a:ext cx="2172269" cy="1303361"/>
      </dsp:txXfrm>
    </dsp:sp>
    <dsp:sp modelId="{83380B38-75BA-A745-9605-A151D472AD1A}">
      <dsp:nvSpPr>
        <dsp:cNvPr id="0" name=""/>
        <dsp:cNvSpPr/>
      </dsp:nvSpPr>
      <dsp:spPr>
        <a:xfrm>
          <a:off x="5345811" y="3865319"/>
          <a:ext cx="2172269" cy="1303361"/>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443" tIns="111731" rIns="106443" bIns="111731" numCol="1" spcCol="1270" anchor="ctr" anchorCtr="0">
          <a:noAutofit/>
        </a:bodyPr>
        <a:lstStyle/>
        <a:p>
          <a:pPr marL="0" lvl="0" indent="0" algn="ctr" defTabSz="711200">
            <a:lnSpc>
              <a:spcPct val="90000"/>
            </a:lnSpc>
            <a:spcBef>
              <a:spcPct val="0"/>
            </a:spcBef>
            <a:spcAft>
              <a:spcPct val="35000"/>
            </a:spcAft>
            <a:buNone/>
          </a:pPr>
          <a:r>
            <a:rPr lang="en-US" sz="1600" kern="1200"/>
            <a:t>Readmission 2/28/2020</a:t>
          </a:r>
        </a:p>
      </dsp:txBody>
      <dsp:txXfrm>
        <a:off x="5345811" y="3865319"/>
        <a:ext cx="2172269" cy="13033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76B9E-BAB3-9444-880F-028EA95B5244}">
      <dsp:nvSpPr>
        <dsp:cNvPr id="0" name=""/>
        <dsp:cNvSpPr/>
      </dsp:nvSpPr>
      <dsp:spPr>
        <a:xfrm>
          <a:off x="0" y="2470633"/>
          <a:ext cx="9618133" cy="162100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Pt readmitted to Virtua Voorhees Hospital on 2/28/2020 </a:t>
          </a:r>
        </a:p>
      </dsp:txBody>
      <dsp:txXfrm>
        <a:off x="0" y="2470633"/>
        <a:ext cx="9618133" cy="875341"/>
      </dsp:txXfrm>
    </dsp:sp>
    <dsp:sp modelId="{6E48591B-6673-1141-8C6F-29AF3A7BD05F}">
      <dsp:nvSpPr>
        <dsp:cNvPr id="0" name=""/>
        <dsp:cNvSpPr/>
      </dsp:nvSpPr>
      <dsp:spPr>
        <a:xfrm>
          <a:off x="0" y="3313554"/>
          <a:ext cx="2404533" cy="74566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a:t>500’s (mg/dL) blood alcohol concentration </a:t>
          </a:r>
          <a:endParaRPr lang="en-US" sz="1700" kern="1200"/>
        </a:p>
      </dsp:txBody>
      <dsp:txXfrm>
        <a:off x="0" y="3313554"/>
        <a:ext cx="2404533" cy="745661"/>
      </dsp:txXfrm>
    </dsp:sp>
    <dsp:sp modelId="{314002D8-C6A1-8247-AB48-35913899E61F}">
      <dsp:nvSpPr>
        <dsp:cNvPr id="0" name=""/>
        <dsp:cNvSpPr/>
      </dsp:nvSpPr>
      <dsp:spPr>
        <a:xfrm>
          <a:off x="2404533" y="3313554"/>
          <a:ext cx="2404533" cy="745661"/>
        </a:xfrm>
        <a:prstGeom prst="rect">
          <a:avLst/>
        </a:prstGeom>
        <a:solidFill>
          <a:schemeClr val="accent2">
            <a:tint val="40000"/>
            <a:alpha val="90000"/>
            <a:hueOff val="-484193"/>
            <a:satOff val="-44"/>
            <a:lumOff val="13"/>
            <a:alphaOff val="0"/>
          </a:schemeClr>
        </a:solidFill>
        <a:ln w="19050" cap="rnd" cmpd="sng" algn="ctr">
          <a:solidFill>
            <a:schemeClr val="accent2">
              <a:tint val="40000"/>
              <a:alpha val="90000"/>
              <a:hueOff val="-484193"/>
              <a:satOff val="-44"/>
              <a:lumOff val="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INR elevated</a:t>
          </a:r>
        </a:p>
      </dsp:txBody>
      <dsp:txXfrm>
        <a:off x="2404533" y="3313554"/>
        <a:ext cx="2404533" cy="745661"/>
      </dsp:txXfrm>
    </dsp:sp>
    <dsp:sp modelId="{F2AC7640-DD2E-6C44-9FD5-15477D59F37D}">
      <dsp:nvSpPr>
        <dsp:cNvPr id="0" name=""/>
        <dsp:cNvSpPr/>
      </dsp:nvSpPr>
      <dsp:spPr>
        <a:xfrm>
          <a:off x="4809066" y="3313554"/>
          <a:ext cx="2404533" cy="745661"/>
        </a:xfrm>
        <a:prstGeom prst="rect">
          <a:avLst/>
        </a:prstGeom>
        <a:solidFill>
          <a:schemeClr val="accent2">
            <a:tint val="40000"/>
            <a:alpha val="90000"/>
            <a:hueOff val="-968386"/>
            <a:satOff val="-89"/>
            <a:lumOff val="26"/>
            <a:alphaOff val="0"/>
          </a:schemeClr>
        </a:solidFill>
        <a:ln w="19050" cap="rnd" cmpd="sng" algn="ctr">
          <a:solidFill>
            <a:schemeClr val="accent2">
              <a:tint val="40000"/>
              <a:alpha val="90000"/>
              <a:hueOff val="-968386"/>
              <a:satOff val="-89"/>
              <a:lumOff val="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Abnormal LFT’s</a:t>
          </a:r>
        </a:p>
      </dsp:txBody>
      <dsp:txXfrm>
        <a:off x="4809066" y="3313554"/>
        <a:ext cx="2404533" cy="745661"/>
      </dsp:txXfrm>
    </dsp:sp>
    <dsp:sp modelId="{1E1BC63E-C2C0-1E43-8B66-C85179467462}">
      <dsp:nvSpPr>
        <dsp:cNvPr id="0" name=""/>
        <dsp:cNvSpPr/>
      </dsp:nvSpPr>
      <dsp:spPr>
        <a:xfrm>
          <a:off x="7213599" y="3313554"/>
          <a:ext cx="2404533" cy="745661"/>
        </a:xfrm>
        <a:prstGeom prst="rect">
          <a:avLst/>
        </a:prstGeom>
        <a:solidFill>
          <a:schemeClr val="accent2">
            <a:tint val="40000"/>
            <a:alpha val="90000"/>
            <a:hueOff val="-1452578"/>
            <a:satOff val="-133"/>
            <a:lumOff val="39"/>
            <a:alphaOff val="0"/>
          </a:schemeClr>
        </a:solidFill>
        <a:ln w="19050" cap="rnd"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Urine Analysis: + methamphetamines, + amphetamines</a:t>
          </a:r>
        </a:p>
      </dsp:txBody>
      <dsp:txXfrm>
        <a:off x="7213599" y="3313554"/>
        <a:ext cx="2404533" cy="745661"/>
      </dsp:txXfrm>
    </dsp:sp>
    <dsp:sp modelId="{28F05019-1DF4-0048-8A28-70004608F76B}">
      <dsp:nvSpPr>
        <dsp:cNvPr id="0" name=""/>
        <dsp:cNvSpPr/>
      </dsp:nvSpPr>
      <dsp:spPr>
        <a:xfrm rot="10800000">
          <a:off x="0" y="1845"/>
          <a:ext cx="9618133" cy="2493102"/>
        </a:xfrm>
        <a:prstGeom prst="upArrowCallout">
          <a:avLst/>
        </a:prstGeom>
        <a:solidFill>
          <a:schemeClr val="accent2">
            <a:hueOff val="-838123"/>
            <a:satOff val="-9658"/>
            <a:lumOff val="21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Readmitted about 1 month after discharge for the same issue: ETOH abuse/ polysubstance abuse</a:t>
          </a:r>
        </a:p>
      </dsp:txBody>
      <dsp:txXfrm rot="10800000">
        <a:off x="0" y="1845"/>
        <a:ext cx="9618133" cy="161994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3629E-16C1-3744-906F-6188460B143F}" type="datetimeFigureOut">
              <a:rPr lang="en-US" smtClean="0"/>
              <a:t>1/31/21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53E9C-886E-1943-84EE-FCF1244A7E8C}" type="slidenum">
              <a:rPr lang="en-US" smtClean="0"/>
              <a:t>‹#›</a:t>
            </a:fld>
            <a:endParaRPr lang="en-US"/>
          </a:p>
        </p:txBody>
      </p:sp>
    </p:spTree>
    <p:extLst>
      <p:ext uri="{BB962C8B-B14F-4D97-AF65-F5344CB8AC3E}">
        <p14:creationId xmlns:p14="http://schemas.microsoft.com/office/powerpoint/2010/main" val="147292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1</a:t>
            </a:fld>
            <a:endParaRPr lang="en-US"/>
          </a:p>
        </p:txBody>
      </p:sp>
    </p:spTree>
    <p:extLst>
      <p:ext uri="{BB962C8B-B14F-4D97-AF65-F5344CB8AC3E}">
        <p14:creationId xmlns:p14="http://schemas.microsoft.com/office/powerpoint/2010/main" val="31811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NFPA: The patient might not appear malnourished, but you have to make sure you check for micronutrient deficiencies as well. And make sure you take into account weight history and PO intake.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in recovery, foods that can curb alcohol/drug cravings include caffeine and sweet foods such as chocolate, however this can contribute to undesired weight gain, depression, and restless sleep.</a:t>
            </a:r>
            <a:r>
              <a:rPr lang="en-US" b="1" baseline="30000" dirty="0"/>
              <a:t>10</a:t>
            </a:r>
            <a:endParaRPr lang="en-US" b="1" dirty="0"/>
          </a:p>
          <a:p>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10</a:t>
            </a:fld>
            <a:endParaRPr lang="en-US"/>
          </a:p>
        </p:txBody>
      </p:sp>
    </p:spTree>
    <p:extLst>
      <p:ext uri="{BB962C8B-B14F-4D97-AF65-F5344CB8AC3E}">
        <p14:creationId xmlns:p14="http://schemas.microsoft.com/office/powerpoint/2010/main" val="347292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QT prolongation is when the heart takes longer to recharge in between beats</a:t>
            </a:r>
          </a:p>
          <a:p>
            <a:pPr marL="171450" indent="-171450">
              <a:buFont typeface="Arial" panose="020B0604020202020204" pitchFamily="34" charset="0"/>
              <a:buChar char="•"/>
            </a:pPr>
            <a:r>
              <a:rPr lang="en-US" dirty="0"/>
              <a:t>No Allergies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Managed By: Team Members on board this case: Nursing, Hospitalist, Cardiology, Gastroenterology, Psychiatry, Case Management, Nephrology, Intensivist/ Critical Care, Clinical Nutrition, Neurology, Home Health Coordinator, PT. </a:t>
            </a:r>
          </a:p>
          <a:p>
            <a:pPr marL="171450" indent="-171450">
              <a:buFont typeface="Arial" panose="020B0604020202020204" pitchFamily="34" charset="0"/>
              <a:buChar char="•"/>
            </a:pPr>
            <a:endParaRPr lang="en-US" dirty="0"/>
          </a:p>
          <a:p>
            <a:pPr lvl="0">
              <a:lnSpc>
                <a:spcPct val="100000"/>
              </a:lnSpc>
            </a:pPr>
            <a:r>
              <a:rPr lang="en-US" dirty="0"/>
              <a:t>Medical / Social History: </a:t>
            </a:r>
          </a:p>
          <a:p>
            <a:pPr lvl="1">
              <a:lnSpc>
                <a:spcPct val="100000"/>
              </a:lnSpc>
            </a:pPr>
            <a:r>
              <a:rPr lang="en-US" dirty="0"/>
              <a:t>CHF</a:t>
            </a:r>
          </a:p>
          <a:p>
            <a:pPr lvl="1">
              <a:lnSpc>
                <a:spcPct val="100000"/>
              </a:lnSpc>
            </a:pPr>
            <a:r>
              <a:rPr lang="en-US" dirty="0"/>
              <a:t>Non- ischemic Cardiomyopathy from steroid abuse</a:t>
            </a:r>
          </a:p>
          <a:p>
            <a:pPr lvl="1">
              <a:lnSpc>
                <a:spcPct val="100000"/>
              </a:lnSpc>
            </a:pPr>
            <a:r>
              <a:rPr lang="en-US" dirty="0"/>
              <a:t>ADHD</a:t>
            </a:r>
          </a:p>
          <a:p>
            <a:pPr lvl="1">
              <a:lnSpc>
                <a:spcPct val="100000"/>
              </a:lnSpc>
            </a:pPr>
            <a:r>
              <a:rPr lang="en-US" dirty="0"/>
              <a:t>Bipolar</a:t>
            </a:r>
          </a:p>
          <a:p>
            <a:pPr lvl="1">
              <a:lnSpc>
                <a:spcPct val="100000"/>
              </a:lnSpc>
            </a:pPr>
            <a:r>
              <a:rPr lang="en-US" dirty="0"/>
              <a:t>OCD</a:t>
            </a:r>
          </a:p>
          <a:p>
            <a:pPr lvl="1">
              <a:lnSpc>
                <a:spcPct val="100000"/>
              </a:lnSpc>
            </a:pPr>
            <a:r>
              <a:rPr lang="en-US" dirty="0"/>
              <a:t>Severe ETOH / Drug abuse</a:t>
            </a:r>
          </a:p>
          <a:p>
            <a:pPr lvl="1">
              <a:lnSpc>
                <a:spcPct val="100000"/>
              </a:lnSpc>
            </a:pPr>
            <a:r>
              <a:rPr lang="en-US" dirty="0"/>
              <a:t>Seizures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12</a:t>
            </a:fld>
            <a:endParaRPr lang="en-US"/>
          </a:p>
        </p:txBody>
      </p:sp>
    </p:spTree>
    <p:extLst>
      <p:ext uri="{BB962C8B-B14F-4D97-AF65-F5344CB8AC3E}">
        <p14:creationId xmlns:p14="http://schemas.microsoft.com/office/powerpoint/2010/main" val="125721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t>
            </a:r>
            <a:r>
              <a:rPr lang="en-US" dirty="0" err="1"/>
              <a:t>pt</a:t>
            </a:r>
            <a:r>
              <a:rPr lang="en-US" dirty="0"/>
              <a:t> was in the 500s : clinical signs and symptoms = coma, hypothermia, respiratory and circulatory failure, and possible death…..</a:t>
            </a:r>
          </a:p>
        </p:txBody>
      </p:sp>
      <p:sp>
        <p:nvSpPr>
          <p:cNvPr id="4" name="Slide Number Placeholder 3"/>
          <p:cNvSpPr>
            <a:spLocks noGrp="1"/>
          </p:cNvSpPr>
          <p:nvPr>
            <p:ph type="sldNum" sz="quarter" idx="5"/>
          </p:nvPr>
        </p:nvSpPr>
        <p:spPr/>
        <p:txBody>
          <a:bodyPr/>
          <a:lstStyle/>
          <a:p>
            <a:fld id="{9F153E9C-886E-1943-84EE-FCF1244A7E8C}" type="slidenum">
              <a:rPr lang="en-US" smtClean="0"/>
              <a:t>13</a:t>
            </a:fld>
            <a:endParaRPr lang="en-US"/>
          </a:p>
        </p:txBody>
      </p:sp>
    </p:spTree>
    <p:extLst>
      <p:ext uri="{BB962C8B-B14F-4D97-AF65-F5344CB8AC3E}">
        <p14:creationId xmlns:p14="http://schemas.microsoft.com/office/powerpoint/2010/main" val="124801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15</a:t>
            </a:fld>
            <a:endParaRPr lang="en-US"/>
          </a:p>
        </p:txBody>
      </p:sp>
    </p:spTree>
    <p:extLst>
      <p:ext uri="{BB962C8B-B14F-4D97-AF65-F5344CB8AC3E}">
        <p14:creationId xmlns:p14="http://schemas.microsoft.com/office/powerpoint/2010/main" val="1866464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16</a:t>
            </a:fld>
            <a:endParaRPr lang="en-US"/>
          </a:p>
        </p:txBody>
      </p:sp>
    </p:spTree>
    <p:extLst>
      <p:ext uri="{BB962C8B-B14F-4D97-AF65-F5344CB8AC3E}">
        <p14:creationId xmlns:p14="http://schemas.microsoft.com/office/powerpoint/2010/main" val="205351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This was an unofficial visit because I saw the </a:t>
            </a:r>
            <a:r>
              <a:rPr lang="en-US" b="1" dirty="0" err="1"/>
              <a:t>pt</a:t>
            </a:r>
            <a:r>
              <a:rPr lang="en-US" b="1" dirty="0"/>
              <a:t> and did not have time to put in my note before my preceptor could sign out prior to clocking out…. So this was a visit but an unofficial or documented visit which is why there is not PES or other ADIME progression.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Prescribed diet: Heart Healthy; 2 gm Na</a:t>
            </a:r>
          </a:p>
          <a:p>
            <a:pPr marL="171450" indent="-171450">
              <a:buFont typeface="Arial" panose="020B0604020202020204" pitchFamily="34" charset="0"/>
              <a:buChar char="•"/>
            </a:pPr>
            <a:r>
              <a:rPr lang="en-US" dirty="0"/>
              <a:t>No allergies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Regular diet at home : Poor appetite; does not take nutritional supplements; today )% PO intake</a:t>
            </a:r>
          </a:p>
          <a:p>
            <a:pPr marL="171450" indent="-171450">
              <a:buFont typeface="Arial" panose="020B0604020202020204" pitchFamily="34" charset="0"/>
              <a:buChar char="•"/>
            </a:pPr>
            <a:r>
              <a:rPr lang="en-US" dirty="0"/>
              <a:t>No chew/swallow difficulty; No n/v/d/c and no reported BM since admit.</a:t>
            </a:r>
          </a:p>
          <a:p>
            <a:pPr marL="171450" indent="-171450">
              <a:buFont typeface="Arial" panose="020B0604020202020204" pitchFamily="34" charset="0"/>
              <a:buChar char="•"/>
            </a:pPr>
            <a:r>
              <a:rPr lang="en-US" dirty="0"/>
              <a:t>Ed given on Heart Healthy Diet but </a:t>
            </a:r>
            <a:r>
              <a:rPr lang="en-US" dirty="0" err="1"/>
              <a:t>pt</a:t>
            </a:r>
            <a:r>
              <a:rPr lang="en-US" dirty="0"/>
              <a:t> not appropriate for verbal explanation of education at this time.</a:t>
            </a:r>
          </a:p>
        </p:txBody>
      </p:sp>
      <p:sp>
        <p:nvSpPr>
          <p:cNvPr id="4" name="Slide Number Placeholder 3"/>
          <p:cNvSpPr>
            <a:spLocks noGrp="1"/>
          </p:cNvSpPr>
          <p:nvPr>
            <p:ph type="sldNum" sz="quarter" idx="5"/>
          </p:nvPr>
        </p:nvSpPr>
        <p:spPr/>
        <p:txBody>
          <a:bodyPr/>
          <a:lstStyle/>
          <a:p>
            <a:fld id="{9F153E9C-886E-1943-84EE-FCF1244A7E8C}" type="slidenum">
              <a:rPr lang="en-US" smtClean="0"/>
              <a:t>17</a:t>
            </a:fld>
            <a:endParaRPr lang="en-US"/>
          </a:p>
        </p:txBody>
      </p:sp>
    </p:spTree>
    <p:extLst>
      <p:ext uri="{BB962C8B-B14F-4D97-AF65-F5344CB8AC3E}">
        <p14:creationId xmlns:p14="http://schemas.microsoft.com/office/powerpoint/2010/main" val="1553805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9F153E9C-886E-1943-84EE-FCF1244A7E8C}" type="slidenum">
              <a:rPr lang="en-US" smtClean="0"/>
              <a:t>18</a:t>
            </a:fld>
            <a:endParaRPr lang="en-US"/>
          </a:p>
        </p:txBody>
      </p:sp>
    </p:spTree>
    <p:extLst>
      <p:ext uri="{BB962C8B-B14F-4D97-AF65-F5344CB8AC3E}">
        <p14:creationId xmlns:p14="http://schemas.microsoft.com/office/powerpoint/2010/main" val="3026413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à"/>
            </a:pPr>
            <a:r>
              <a:rPr lang="en-US" dirty="0">
                <a:sym typeface="Wingdings" pitchFamily="2" charset="2"/>
              </a:rPr>
              <a:t>Chose Jevity because Fiber will regulate; Pt on standard feed because they are not intubated but need TF</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r>
              <a:rPr lang="en-US" b="1" dirty="0">
                <a:sym typeface="Wingdings" pitchFamily="2" charset="2"/>
              </a:rPr>
              <a:t>In regards to M&amp;E when it comes to team members on board this case: all members of the case are important members of the coordination of care for this patient and all notes are taken into consideration from Nutrition Staff when evaluating the pt.</a:t>
            </a:r>
          </a:p>
        </p:txBody>
      </p:sp>
      <p:sp>
        <p:nvSpPr>
          <p:cNvPr id="4" name="Slide Number Placeholder 3"/>
          <p:cNvSpPr>
            <a:spLocks noGrp="1"/>
          </p:cNvSpPr>
          <p:nvPr>
            <p:ph type="sldNum" sz="quarter" idx="5"/>
          </p:nvPr>
        </p:nvSpPr>
        <p:spPr/>
        <p:txBody>
          <a:bodyPr/>
          <a:lstStyle/>
          <a:p>
            <a:fld id="{9F153E9C-886E-1943-84EE-FCF1244A7E8C}" type="slidenum">
              <a:rPr lang="en-US" smtClean="0"/>
              <a:t>19</a:t>
            </a:fld>
            <a:endParaRPr lang="en-US"/>
          </a:p>
        </p:txBody>
      </p:sp>
    </p:spTree>
    <p:extLst>
      <p:ext uri="{BB962C8B-B14F-4D97-AF65-F5344CB8AC3E}">
        <p14:creationId xmlns:p14="http://schemas.microsoft.com/office/powerpoint/2010/main" val="78526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PES unchanged since visit 1/13/20</a:t>
            </a:r>
          </a:p>
          <a:p>
            <a:pPr marL="171450" indent="-171450">
              <a:buFont typeface="Arial" panose="020B0604020202020204" pitchFamily="34" charset="0"/>
              <a:buChar char="•"/>
            </a:pPr>
            <a:r>
              <a:rPr lang="en-US" dirty="0" err="1"/>
              <a:t>Wt</a:t>
            </a:r>
            <a:r>
              <a:rPr lang="en-US" dirty="0"/>
              <a:t> loss may be due to bed scale inaccuracy</a:t>
            </a:r>
          </a:p>
        </p:txBody>
      </p:sp>
      <p:sp>
        <p:nvSpPr>
          <p:cNvPr id="4" name="Slide Number Placeholder 3"/>
          <p:cNvSpPr>
            <a:spLocks noGrp="1"/>
          </p:cNvSpPr>
          <p:nvPr>
            <p:ph type="sldNum" sz="quarter" idx="5"/>
          </p:nvPr>
        </p:nvSpPr>
        <p:spPr/>
        <p:txBody>
          <a:bodyPr/>
          <a:lstStyle/>
          <a:p>
            <a:fld id="{9F153E9C-886E-1943-84EE-FCF1244A7E8C}" type="slidenum">
              <a:rPr lang="en-US" smtClean="0"/>
              <a:t>20</a:t>
            </a:fld>
            <a:endParaRPr lang="en-US"/>
          </a:p>
        </p:txBody>
      </p:sp>
    </p:spTree>
    <p:extLst>
      <p:ext uri="{BB962C8B-B14F-4D97-AF65-F5344CB8AC3E}">
        <p14:creationId xmlns:p14="http://schemas.microsoft.com/office/powerpoint/2010/main" val="335018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21</a:t>
            </a:fld>
            <a:endParaRPr lang="en-US"/>
          </a:p>
        </p:txBody>
      </p:sp>
    </p:spTree>
    <p:extLst>
      <p:ext uri="{BB962C8B-B14F-4D97-AF65-F5344CB8AC3E}">
        <p14:creationId xmlns:p14="http://schemas.microsoft.com/office/powerpoint/2010/main" val="174591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2</a:t>
            </a:fld>
            <a:endParaRPr lang="en-US"/>
          </a:p>
        </p:txBody>
      </p:sp>
    </p:spTree>
    <p:extLst>
      <p:ext uri="{BB962C8B-B14F-4D97-AF65-F5344CB8AC3E}">
        <p14:creationId xmlns:p14="http://schemas.microsoft.com/office/powerpoint/2010/main" val="2911420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unchanged since last visit</a:t>
            </a:r>
          </a:p>
          <a:p>
            <a:endParaRPr lang="en-US" dirty="0"/>
          </a:p>
          <a:p>
            <a:pPr marL="171450" indent="-171450">
              <a:buFont typeface="Arial" panose="020B0604020202020204" pitchFamily="34" charset="0"/>
              <a:buChar char="•"/>
            </a:pPr>
            <a:r>
              <a:rPr lang="en-US" b="1" u="sng" strike="noStrike" dirty="0">
                <a:solidFill>
                  <a:srgbClr val="FF0000"/>
                </a:solidFill>
              </a:rPr>
              <a:t>WERNICKE- KORSAKOFF SYNDROME: </a:t>
            </a:r>
            <a:r>
              <a:rPr lang="en-US" b="0" u="none" strike="noStrike" dirty="0">
                <a:solidFill>
                  <a:srgbClr val="FF0000"/>
                </a:solidFill>
              </a:rPr>
              <a:t>caused by thiamin deficiency; so we are giving </a:t>
            </a:r>
            <a:r>
              <a:rPr lang="en-US" b="0" u="none" strike="noStrike" dirty="0" err="1">
                <a:solidFill>
                  <a:srgbClr val="FF0000"/>
                </a:solidFill>
              </a:rPr>
              <a:t>pt</a:t>
            </a:r>
            <a:r>
              <a:rPr lang="en-US" b="0" u="none" strike="noStrike" dirty="0">
                <a:solidFill>
                  <a:srgbClr val="FF0000"/>
                </a:solidFill>
              </a:rPr>
              <a:t> 500mg thiamin via IV every 8 hours for 3 days; then 200mg 3x/day for 5 day : we must monitor for fluid overload</a:t>
            </a:r>
            <a:endParaRPr lang="en-US" b="1" u="sng" strike="noStrike" dirty="0">
              <a:solidFill>
                <a:srgbClr val="FF0000"/>
              </a:solidFill>
            </a:endParaRPr>
          </a:p>
        </p:txBody>
      </p:sp>
      <p:sp>
        <p:nvSpPr>
          <p:cNvPr id="4" name="Slide Number Placeholder 3"/>
          <p:cNvSpPr>
            <a:spLocks noGrp="1"/>
          </p:cNvSpPr>
          <p:nvPr>
            <p:ph type="sldNum" sz="quarter" idx="5"/>
          </p:nvPr>
        </p:nvSpPr>
        <p:spPr/>
        <p:txBody>
          <a:bodyPr/>
          <a:lstStyle/>
          <a:p>
            <a:fld id="{9F153E9C-886E-1943-84EE-FCF1244A7E8C}" type="slidenum">
              <a:rPr lang="en-US" smtClean="0"/>
              <a:t>22</a:t>
            </a:fld>
            <a:endParaRPr lang="en-US"/>
          </a:p>
        </p:txBody>
      </p:sp>
    </p:spTree>
    <p:extLst>
      <p:ext uri="{BB962C8B-B14F-4D97-AF65-F5344CB8AC3E}">
        <p14:creationId xmlns:p14="http://schemas.microsoft.com/office/powerpoint/2010/main" val="1557171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Unsure if TF is appropriate because </a:t>
            </a:r>
            <a:r>
              <a:rPr lang="en-US" b="1" dirty="0" err="1"/>
              <a:t>pt</a:t>
            </a:r>
            <a:r>
              <a:rPr lang="en-US" b="1" dirty="0"/>
              <a:t> continuously had been  pulling </a:t>
            </a:r>
            <a:r>
              <a:rPr lang="en-US" b="1" dirty="0" err="1"/>
              <a:t>Dobbhoff</a:t>
            </a:r>
            <a:r>
              <a:rPr lang="en-US" b="1" dirty="0"/>
              <a:t> tubes (DHT) 1/17/20</a:t>
            </a:r>
          </a:p>
          <a:p>
            <a:pPr marL="171450" indent="-171450">
              <a:buFont typeface="Arial" panose="020B0604020202020204" pitchFamily="34" charset="0"/>
              <a:buChar char="•"/>
            </a:pPr>
            <a:r>
              <a:rPr lang="en-US" b="1" dirty="0"/>
              <a:t>Unsure if any TF nutrition support was provided at all to PT during this time. </a:t>
            </a:r>
          </a:p>
        </p:txBody>
      </p:sp>
      <p:sp>
        <p:nvSpPr>
          <p:cNvPr id="4" name="Slide Number Placeholder 3"/>
          <p:cNvSpPr>
            <a:spLocks noGrp="1"/>
          </p:cNvSpPr>
          <p:nvPr>
            <p:ph type="sldNum" sz="quarter" idx="5"/>
          </p:nvPr>
        </p:nvSpPr>
        <p:spPr/>
        <p:txBody>
          <a:bodyPr/>
          <a:lstStyle/>
          <a:p>
            <a:fld id="{9F153E9C-886E-1943-84EE-FCF1244A7E8C}" type="slidenum">
              <a:rPr lang="en-US" smtClean="0"/>
              <a:t>23</a:t>
            </a:fld>
            <a:endParaRPr lang="en-US"/>
          </a:p>
        </p:txBody>
      </p:sp>
    </p:spTree>
    <p:extLst>
      <p:ext uri="{BB962C8B-B14F-4D97-AF65-F5344CB8AC3E}">
        <p14:creationId xmlns:p14="http://schemas.microsoft.com/office/powerpoint/2010/main" val="160803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Goals unchanged since last visit</a:t>
            </a:r>
          </a:p>
        </p:txBody>
      </p:sp>
      <p:sp>
        <p:nvSpPr>
          <p:cNvPr id="4" name="Slide Number Placeholder 3"/>
          <p:cNvSpPr>
            <a:spLocks noGrp="1"/>
          </p:cNvSpPr>
          <p:nvPr>
            <p:ph type="sldNum" sz="quarter" idx="5"/>
          </p:nvPr>
        </p:nvSpPr>
        <p:spPr/>
        <p:txBody>
          <a:bodyPr/>
          <a:lstStyle/>
          <a:p>
            <a:fld id="{9F153E9C-886E-1943-84EE-FCF1244A7E8C}" type="slidenum">
              <a:rPr lang="en-US" smtClean="0"/>
              <a:t>24</a:t>
            </a:fld>
            <a:endParaRPr lang="en-US"/>
          </a:p>
        </p:txBody>
      </p:sp>
    </p:spTree>
    <p:extLst>
      <p:ext uri="{BB962C8B-B14F-4D97-AF65-F5344CB8AC3E}">
        <p14:creationId xmlns:p14="http://schemas.microsoft.com/office/powerpoint/2010/main" val="137081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*M&amp;E unchanged</a:t>
            </a:r>
          </a:p>
        </p:txBody>
      </p:sp>
      <p:sp>
        <p:nvSpPr>
          <p:cNvPr id="4" name="Slide Number Placeholder 3"/>
          <p:cNvSpPr>
            <a:spLocks noGrp="1"/>
          </p:cNvSpPr>
          <p:nvPr>
            <p:ph type="sldNum" sz="quarter" idx="5"/>
          </p:nvPr>
        </p:nvSpPr>
        <p:spPr/>
        <p:txBody>
          <a:bodyPr/>
          <a:lstStyle/>
          <a:p>
            <a:fld id="{9F153E9C-886E-1943-84EE-FCF1244A7E8C}" type="slidenum">
              <a:rPr lang="en-US" smtClean="0"/>
              <a:t>25</a:t>
            </a:fld>
            <a:endParaRPr lang="en-US"/>
          </a:p>
        </p:txBody>
      </p:sp>
    </p:spTree>
    <p:extLst>
      <p:ext uri="{BB962C8B-B14F-4D97-AF65-F5344CB8AC3E}">
        <p14:creationId xmlns:p14="http://schemas.microsoft.com/office/powerpoint/2010/main" val="2084232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BUN 10-20mg/dL</a:t>
            </a:r>
          </a:p>
          <a:p>
            <a:r>
              <a:rPr lang="en-US" dirty="0"/>
              <a:t>PHOS 3-4.5</a:t>
            </a:r>
          </a:p>
          <a:p>
            <a:endParaRPr lang="en-US" dirty="0"/>
          </a:p>
          <a:p>
            <a:r>
              <a:rPr lang="en-US" b="1" dirty="0"/>
              <a:t>Consistent Trends</a:t>
            </a:r>
          </a:p>
          <a:p>
            <a:pPr marL="171450" indent="-171450">
              <a:buFont typeface="Wingdings" pitchFamily="2" charset="2"/>
              <a:buChar char="à"/>
            </a:pPr>
            <a:r>
              <a:rPr lang="en-US" dirty="0">
                <a:sym typeface="Wingdings" pitchFamily="2" charset="2"/>
              </a:rPr>
              <a:t>WBC trend up (always WNL)</a:t>
            </a:r>
          </a:p>
          <a:p>
            <a:pPr marL="171450" indent="-171450">
              <a:buFont typeface="Wingdings" pitchFamily="2" charset="2"/>
              <a:buChar char="à"/>
            </a:pPr>
            <a:r>
              <a:rPr lang="en-US" dirty="0">
                <a:sym typeface="Wingdings" pitchFamily="2" charset="2"/>
              </a:rPr>
              <a:t>Magnesium trend up (always WNL)</a:t>
            </a:r>
          </a:p>
          <a:p>
            <a:pPr marL="171450" indent="-171450">
              <a:buFont typeface="Wingdings" pitchFamily="2" charset="2"/>
              <a:buChar char="à"/>
            </a:pPr>
            <a:r>
              <a:rPr lang="en-US" dirty="0">
                <a:sym typeface="Wingdings" pitchFamily="2" charset="2"/>
              </a:rPr>
              <a:t>Total Bilirubin trend down (came down to WNL)</a:t>
            </a:r>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26</a:t>
            </a:fld>
            <a:endParaRPr lang="en-US"/>
          </a:p>
        </p:txBody>
      </p:sp>
    </p:spTree>
    <p:extLst>
      <p:ext uri="{BB962C8B-B14F-4D97-AF65-F5344CB8AC3E}">
        <p14:creationId xmlns:p14="http://schemas.microsoft.com/office/powerpoint/2010/main" val="238505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WC: (UBW-ABW) / (ABW) x 100% = (227#-209#) / (209#) x 100% = </a:t>
            </a:r>
            <a:r>
              <a:rPr lang="en-US" b="1" dirty="0"/>
              <a:t>8.6% weight loss </a:t>
            </a:r>
          </a:p>
        </p:txBody>
      </p:sp>
      <p:sp>
        <p:nvSpPr>
          <p:cNvPr id="4" name="Slide Number Placeholder 3"/>
          <p:cNvSpPr>
            <a:spLocks noGrp="1"/>
          </p:cNvSpPr>
          <p:nvPr>
            <p:ph type="sldNum" sz="quarter" idx="5"/>
          </p:nvPr>
        </p:nvSpPr>
        <p:spPr/>
        <p:txBody>
          <a:bodyPr/>
          <a:lstStyle/>
          <a:p>
            <a:fld id="{9F153E9C-886E-1943-84EE-FCF1244A7E8C}" type="slidenum">
              <a:rPr lang="en-US" smtClean="0"/>
              <a:t>27</a:t>
            </a:fld>
            <a:endParaRPr lang="en-US"/>
          </a:p>
        </p:txBody>
      </p:sp>
    </p:spTree>
    <p:extLst>
      <p:ext uri="{BB962C8B-B14F-4D97-AF65-F5344CB8AC3E}">
        <p14:creationId xmlns:p14="http://schemas.microsoft.com/office/powerpoint/2010/main" val="4033669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Same blood alcohol concentration as last admission</a:t>
            </a:r>
          </a:p>
        </p:txBody>
      </p:sp>
      <p:sp>
        <p:nvSpPr>
          <p:cNvPr id="4" name="Slide Number Placeholder 3"/>
          <p:cNvSpPr>
            <a:spLocks noGrp="1"/>
          </p:cNvSpPr>
          <p:nvPr>
            <p:ph type="sldNum" sz="quarter" idx="5"/>
          </p:nvPr>
        </p:nvSpPr>
        <p:spPr/>
        <p:txBody>
          <a:bodyPr/>
          <a:lstStyle/>
          <a:p>
            <a:fld id="{9F153E9C-886E-1943-84EE-FCF1244A7E8C}" type="slidenum">
              <a:rPr lang="en-US" smtClean="0"/>
              <a:t>28</a:t>
            </a:fld>
            <a:endParaRPr lang="en-US"/>
          </a:p>
        </p:txBody>
      </p:sp>
    </p:spTree>
    <p:extLst>
      <p:ext uri="{BB962C8B-B14F-4D97-AF65-F5344CB8AC3E}">
        <p14:creationId xmlns:p14="http://schemas.microsoft.com/office/powerpoint/2010/main" val="2300178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NUTRITION EDUCATION- </a:t>
            </a:r>
            <a:r>
              <a:rPr lang="en-US" dirty="0"/>
              <a:t>although at my unofficial visit my preceptor had me give him nutrition education on a Heart Healthy diet even though the </a:t>
            </a:r>
            <a:r>
              <a:rPr lang="en-US" dirty="0" err="1"/>
              <a:t>pt</a:t>
            </a:r>
            <a:r>
              <a:rPr lang="en-US" dirty="0"/>
              <a:t> was was not appropriate or receptive to the information at the time- this was at the beginning of my Clinical Rotation and my preceptor wanted me to have more practice on educating patients on prescribed diets.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Life vest / defibrillator: monitors heart rate and delivers shock if needed. </a:t>
            </a:r>
          </a:p>
        </p:txBody>
      </p:sp>
      <p:sp>
        <p:nvSpPr>
          <p:cNvPr id="4" name="Slide Number Placeholder 3"/>
          <p:cNvSpPr>
            <a:spLocks noGrp="1"/>
          </p:cNvSpPr>
          <p:nvPr>
            <p:ph type="sldNum" sz="quarter" idx="5"/>
          </p:nvPr>
        </p:nvSpPr>
        <p:spPr/>
        <p:txBody>
          <a:bodyPr/>
          <a:lstStyle/>
          <a:p>
            <a:fld id="{9F153E9C-886E-1943-84EE-FCF1244A7E8C}" type="slidenum">
              <a:rPr lang="en-US" smtClean="0"/>
              <a:t>29</a:t>
            </a:fld>
            <a:endParaRPr lang="en-US"/>
          </a:p>
        </p:txBody>
      </p:sp>
    </p:spTree>
    <p:extLst>
      <p:ext uri="{BB962C8B-B14F-4D97-AF65-F5344CB8AC3E}">
        <p14:creationId xmlns:p14="http://schemas.microsoft.com/office/powerpoint/2010/main" val="2380623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30</a:t>
            </a:fld>
            <a:endParaRPr lang="en-US"/>
          </a:p>
        </p:txBody>
      </p:sp>
    </p:spTree>
    <p:extLst>
      <p:ext uri="{BB962C8B-B14F-4D97-AF65-F5344CB8AC3E}">
        <p14:creationId xmlns:p14="http://schemas.microsoft.com/office/powerpoint/2010/main" val="1290018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31</a:t>
            </a:fld>
            <a:endParaRPr lang="en-US"/>
          </a:p>
        </p:txBody>
      </p:sp>
    </p:spTree>
    <p:extLst>
      <p:ext uri="{BB962C8B-B14F-4D97-AF65-F5344CB8AC3E}">
        <p14:creationId xmlns:p14="http://schemas.microsoft.com/office/powerpoint/2010/main" val="163003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200" dirty="0"/>
              <a:t>Overview</a:t>
            </a:r>
          </a:p>
          <a:p>
            <a:r>
              <a:rPr lang="en-US" sz="7200" dirty="0"/>
              <a:t>Background Research</a:t>
            </a:r>
          </a:p>
          <a:p>
            <a:r>
              <a:rPr lang="en-US" sz="7200" dirty="0"/>
              <a:t>Patient Presentation</a:t>
            </a:r>
          </a:p>
          <a:p>
            <a:pPr lvl="1"/>
            <a:r>
              <a:rPr lang="en-US" sz="7200" b="1" dirty="0">
                <a:highlight>
                  <a:srgbClr val="FFFF00"/>
                </a:highlight>
              </a:rPr>
              <a:t>Patient data</a:t>
            </a:r>
          </a:p>
          <a:p>
            <a:r>
              <a:rPr lang="en-US" sz="7200" dirty="0"/>
              <a:t>Nutrition Care Process</a:t>
            </a:r>
          </a:p>
          <a:p>
            <a:pPr lvl="1"/>
            <a:r>
              <a:rPr lang="en-US" sz="7200" b="1" dirty="0"/>
              <a:t>Nutrition Timeline</a:t>
            </a:r>
          </a:p>
          <a:p>
            <a:pPr lvl="1"/>
            <a:r>
              <a:rPr lang="en-US" sz="7200" b="1" dirty="0"/>
              <a:t>History and Anthropometrics</a:t>
            </a:r>
          </a:p>
          <a:p>
            <a:pPr lvl="1"/>
            <a:r>
              <a:rPr lang="en-US" sz="7200" b="1" dirty="0"/>
              <a:t>Unofficial Visit</a:t>
            </a:r>
          </a:p>
          <a:p>
            <a:pPr lvl="1"/>
            <a:r>
              <a:rPr lang="en-US" sz="7200" b="1" dirty="0"/>
              <a:t>Consult Visit</a:t>
            </a:r>
          </a:p>
          <a:p>
            <a:pPr lvl="1"/>
            <a:r>
              <a:rPr lang="en-US" sz="7200" b="1" dirty="0"/>
              <a:t>Follow up 1 – 3</a:t>
            </a:r>
          </a:p>
          <a:p>
            <a:pPr lvl="1"/>
            <a:r>
              <a:rPr lang="en-US" sz="7200" b="1" dirty="0"/>
              <a:t>Nutrition ADIME (throughout)</a:t>
            </a:r>
          </a:p>
          <a:p>
            <a:pPr lvl="1"/>
            <a:r>
              <a:rPr lang="en-US" sz="7200" b="1" dirty="0"/>
              <a:t>Readmission</a:t>
            </a:r>
          </a:p>
          <a:p>
            <a:r>
              <a:rPr lang="en-US" sz="7200" dirty="0"/>
              <a:t>Discussion</a:t>
            </a:r>
          </a:p>
          <a:p>
            <a:r>
              <a:rPr lang="en-US" sz="7200" dirty="0"/>
              <a:t>Conclusion/ Summary</a:t>
            </a:r>
          </a:p>
          <a:p>
            <a:r>
              <a:rPr lang="en-US" sz="7200" dirty="0"/>
              <a:t>Works Cited/ References</a:t>
            </a:r>
          </a:p>
          <a:p>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3</a:t>
            </a:fld>
            <a:endParaRPr lang="en-US"/>
          </a:p>
        </p:txBody>
      </p:sp>
    </p:spTree>
    <p:extLst>
      <p:ext uri="{BB962C8B-B14F-4D97-AF65-F5344CB8AC3E}">
        <p14:creationId xmlns:p14="http://schemas.microsoft.com/office/powerpoint/2010/main" val="1237427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32</a:t>
            </a:fld>
            <a:endParaRPr lang="en-US"/>
          </a:p>
        </p:txBody>
      </p:sp>
    </p:spTree>
    <p:extLst>
      <p:ext uri="{BB962C8B-B14F-4D97-AF65-F5344CB8AC3E}">
        <p14:creationId xmlns:p14="http://schemas.microsoft.com/office/powerpoint/2010/main" val="104760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53E9C-886E-1943-84EE-FCF1244A7E8C}" type="slidenum">
              <a:rPr lang="en-US" smtClean="0"/>
              <a:t>4</a:t>
            </a:fld>
            <a:endParaRPr lang="en-US"/>
          </a:p>
        </p:txBody>
      </p:sp>
    </p:spTree>
    <p:extLst>
      <p:ext uri="{BB962C8B-B14F-4D97-AF65-F5344CB8AC3E}">
        <p14:creationId xmlns:p14="http://schemas.microsoft.com/office/powerpoint/2010/main" val="81270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World Health Organization </a:t>
            </a:r>
          </a:p>
          <a:p>
            <a:endParaRPr lang="en-US" dirty="0"/>
          </a:p>
          <a:p>
            <a:r>
              <a:rPr lang="en-US" b="1" dirty="0"/>
              <a:t>Binge Drinking:</a:t>
            </a:r>
            <a:r>
              <a:rPr lang="en-US" b="0" dirty="0"/>
              <a:t> Consuming 4+ drinks in 2 hours for Women; Consuming 5+ drinks in 2 hours for Men.</a:t>
            </a:r>
            <a:r>
              <a:rPr lang="en-US" b="0" baseline="30000" dirty="0"/>
              <a:t>2</a:t>
            </a:r>
          </a:p>
          <a:p>
            <a:r>
              <a:rPr lang="en-US" b="0" baseline="0" dirty="0"/>
              <a:t>At this level Blood Alcohol Concentration (BAC) is at 0.08 g/dL.</a:t>
            </a:r>
            <a:r>
              <a:rPr lang="en-US" b="0" baseline="30000" dirty="0"/>
              <a:t>2</a:t>
            </a:r>
          </a:p>
          <a:p>
            <a:endParaRPr lang="en-US" b="0" baseline="30000" dirty="0"/>
          </a:p>
        </p:txBody>
      </p:sp>
      <p:sp>
        <p:nvSpPr>
          <p:cNvPr id="4" name="Slide Number Placeholder 3"/>
          <p:cNvSpPr>
            <a:spLocks noGrp="1"/>
          </p:cNvSpPr>
          <p:nvPr>
            <p:ph type="sldNum" sz="quarter" idx="5"/>
          </p:nvPr>
        </p:nvSpPr>
        <p:spPr/>
        <p:txBody>
          <a:bodyPr/>
          <a:lstStyle/>
          <a:p>
            <a:fld id="{9F153E9C-886E-1943-84EE-FCF1244A7E8C}" type="slidenum">
              <a:rPr lang="en-US" smtClean="0"/>
              <a:t>5</a:t>
            </a:fld>
            <a:endParaRPr lang="en-US"/>
          </a:p>
        </p:txBody>
      </p:sp>
    </p:spTree>
    <p:extLst>
      <p:ext uri="{BB962C8B-B14F-4D97-AF65-F5344CB8AC3E}">
        <p14:creationId xmlns:p14="http://schemas.microsoft.com/office/powerpoint/2010/main" val="208128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sym typeface="Wingdings" pitchFamily="2" charset="2"/>
              </a:rPr>
              <a:t> </a:t>
            </a:r>
            <a:r>
              <a:rPr lang="en-US" sz="2000" b="1" dirty="0"/>
              <a:t>If severe alcohol withdrawal is untreated it can cause “substantial morbidity and death”.</a:t>
            </a:r>
            <a:r>
              <a:rPr lang="en-US" sz="2000" b="1" baseline="30000" dirty="0"/>
              <a:t>3</a:t>
            </a:r>
          </a:p>
          <a:p>
            <a:endParaRPr lang="en-US" sz="2000" b="1" baseline="30000" dirty="0"/>
          </a:p>
          <a:p>
            <a:pPr marL="285750" indent="-285750">
              <a:buFont typeface="Wingdings" pitchFamily="2" charset="2"/>
              <a:buChar char="à"/>
            </a:pPr>
            <a:r>
              <a:rPr lang="en-US" sz="2000" b="1" dirty="0"/>
              <a:t>Those suffering from DT are at a higher risk of comorbidities related to chronic alcohol abuse. Possible comorbidities include liver disease and pneumonia.</a:t>
            </a:r>
            <a:r>
              <a:rPr lang="en-US" sz="2000" b="1" baseline="30000" dirty="0"/>
              <a:t>3</a:t>
            </a:r>
          </a:p>
          <a:p>
            <a:pPr marL="742950" lvl="1" indent="-285750">
              <a:buFont typeface="Wingdings" pitchFamily="2" charset="2"/>
              <a:buChar char="à"/>
            </a:pPr>
            <a:r>
              <a:rPr lang="en-US" sz="2000" b="1" baseline="0" dirty="0"/>
              <a:t>Other health risks include seizures, peptic ulcer disease, nausea and vomiting, and musculoskeletal pain.</a:t>
            </a:r>
            <a:r>
              <a:rPr lang="en-US" sz="2000" b="1" baseline="30000" dirty="0"/>
              <a:t>3</a:t>
            </a:r>
          </a:p>
          <a:p>
            <a:pPr marL="742950" lvl="1" indent="-285750">
              <a:buFont typeface="Wingdings" pitchFamily="2" charset="2"/>
              <a:buChar char="à"/>
            </a:pPr>
            <a:endParaRPr lang="en-US" sz="2000" b="1" baseline="0" dirty="0"/>
          </a:p>
          <a:p>
            <a:pPr marL="342900" indent="-342900">
              <a:buFont typeface="Wingdings" pitchFamily="2" charset="2"/>
              <a:buChar char="à"/>
            </a:pPr>
            <a:r>
              <a:rPr lang="en-US" sz="2000" b="1" baseline="0" dirty="0">
                <a:sym typeface="Wingdings" pitchFamily="2" charset="2"/>
              </a:rPr>
              <a:t>PPL suffering from DT also have a greater chance of having psychiatric disorders (such as Bipolar disorder, and Personality Disorder), and Substance Abuse disorders (such as opiate use and sedative hypnotic use).</a:t>
            </a:r>
            <a:r>
              <a:rPr lang="en-US" sz="2000" b="1" baseline="30000" dirty="0">
                <a:sym typeface="Wingdings" pitchFamily="2" charset="2"/>
              </a:rPr>
              <a:t>3</a:t>
            </a:r>
          </a:p>
          <a:p>
            <a:pPr marL="342900" indent="-342900">
              <a:buFont typeface="Wingdings" pitchFamily="2" charset="2"/>
              <a:buChar char="à"/>
            </a:pPr>
            <a:endParaRPr lang="en-US" sz="2000" b="1" baseline="30000" dirty="0">
              <a:sym typeface="Wingdings" pitchFamily="2" charset="2"/>
            </a:endParaRPr>
          </a:p>
          <a:p>
            <a:pPr marL="342900" indent="-342900">
              <a:buFont typeface="Wingdings" pitchFamily="2" charset="2"/>
              <a:buChar char="à"/>
            </a:pPr>
            <a:endParaRPr lang="en-US" sz="2000" b="1" baseline="30000" dirty="0">
              <a:sym typeface="Wingdings" pitchFamily="2" charset="2"/>
            </a:endParaRPr>
          </a:p>
          <a:p>
            <a:pPr marL="342900" indent="-342900">
              <a:buFont typeface="Wingdings" pitchFamily="2" charset="2"/>
              <a:buChar char="à"/>
            </a:pPr>
            <a:endParaRPr lang="en-US" sz="2000" b="1" baseline="30000" dirty="0">
              <a:sym typeface="Wingdings" pitchFamily="2" charset="2"/>
            </a:endParaRPr>
          </a:p>
          <a:p>
            <a:pPr marL="342900" indent="-342900">
              <a:buFont typeface="Wingdings" pitchFamily="2" charset="2"/>
              <a:buChar char="à"/>
            </a:pPr>
            <a:r>
              <a:rPr lang="en-US" sz="2000" b="1" baseline="0" dirty="0">
                <a:sym typeface="Wingdings" pitchFamily="2" charset="2"/>
              </a:rPr>
              <a:t>DNA: this is very important because chronic alcohol abuse has the power to alter and change Ones </a:t>
            </a:r>
            <a:r>
              <a:rPr lang="en-US" sz="2000" b="1" baseline="0" dirty="0">
                <a:solidFill>
                  <a:srgbClr val="FF0000"/>
                </a:solidFill>
                <a:highlight>
                  <a:srgbClr val="FFFF00"/>
                </a:highlight>
                <a:sym typeface="Wingdings" pitchFamily="2" charset="2"/>
              </a:rPr>
              <a:t>genetic information.</a:t>
            </a:r>
            <a:r>
              <a:rPr lang="en-US" sz="2000" b="1" baseline="30000" dirty="0">
                <a:solidFill>
                  <a:srgbClr val="FF0000"/>
                </a:solidFill>
                <a:highlight>
                  <a:srgbClr val="FFFF00"/>
                </a:highlight>
                <a:sym typeface="Wingdings" pitchFamily="2" charset="2"/>
              </a:rPr>
              <a:t>4</a:t>
            </a:r>
            <a:endParaRPr lang="en-US" sz="2000" b="1" baseline="0"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9F153E9C-886E-1943-84EE-FCF1244A7E8C}" type="slidenum">
              <a:rPr lang="en-US" smtClean="0"/>
              <a:t>6</a:t>
            </a:fld>
            <a:endParaRPr lang="en-US"/>
          </a:p>
        </p:txBody>
      </p:sp>
    </p:spTree>
    <p:extLst>
      <p:ext uri="{BB962C8B-B14F-4D97-AF65-F5344CB8AC3E}">
        <p14:creationId xmlns:p14="http://schemas.microsoft.com/office/powerpoint/2010/main" val="360342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à"/>
            </a:pPr>
            <a:r>
              <a:rPr lang="en-US" dirty="0">
                <a:sym typeface="Wingdings" pitchFamily="2" charset="2"/>
              </a:rPr>
              <a:t>Symptoms of Wernicke Encephalopathy</a:t>
            </a:r>
          </a:p>
          <a:p>
            <a:pPr marL="628650" lvl="1" indent="-171450">
              <a:buFont typeface="Wingdings" pitchFamily="2" charset="2"/>
              <a:buChar char="à"/>
            </a:pPr>
            <a:r>
              <a:rPr lang="en-US" dirty="0">
                <a:sym typeface="Wingdings" pitchFamily="2" charset="2"/>
              </a:rPr>
              <a:t>This triad is in about 10% of cases</a:t>
            </a:r>
          </a:p>
          <a:p>
            <a:pPr marL="628650" lvl="1" indent="-171450">
              <a:buFont typeface="Wingdings" pitchFamily="2" charset="2"/>
              <a:buChar char="à"/>
            </a:pPr>
            <a:r>
              <a:rPr lang="en-US" dirty="0">
                <a:sym typeface="Wingdings" pitchFamily="2" charset="2"/>
              </a:rPr>
              <a:t>Gait Ataxia: abnormal uncoordinated movements, staggering gait.</a:t>
            </a:r>
            <a:r>
              <a:rPr lang="en-US" baseline="30000" dirty="0">
                <a:sym typeface="Wingdings" pitchFamily="2" charset="2"/>
              </a:rPr>
              <a:t>6</a:t>
            </a:r>
            <a:endParaRPr lang="en-US" dirty="0">
              <a:sym typeface="Wingdings" pitchFamily="2" charset="2"/>
            </a:endParaRPr>
          </a:p>
          <a:p>
            <a:pPr marL="628650" lvl="1" indent="-171450">
              <a:buFont typeface="Wingdings" pitchFamily="2" charset="2"/>
              <a:buChar char="à"/>
            </a:pPr>
            <a:r>
              <a:rPr lang="en-US" dirty="0">
                <a:sym typeface="Wingdings" pitchFamily="2" charset="2"/>
              </a:rPr>
              <a:t>Ophthalmoplegia: weakness or paralysis of eye muscles.</a:t>
            </a:r>
            <a:r>
              <a:rPr lang="en-US" baseline="30000" dirty="0">
                <a:sym typeface="Wingdings" pitchFamily="2" charset="2"/>
              </a:rPr>
              <a:t>7</a:t>
            </a:r>
          </a:p>
          <a:p>
            <a:pPr marL="628650" lvl="1" indent="-171450">
              <a:buFont typeface="Wingdings" pitchFamily="2" charset="2"/>
              <a:buChar char="à"/>
            </a:pPr>
            <a:endParaRPr lang="en-US" dirty="0">
              <a:sym typeface="Wingdings" pitchFamily="2" charset="2"/>
            </a:endParaRPr>
          </a:p>
          <a:p>
            <a:pPr marL="171450" indent="-171450">
              <a:buFont typeface="Wingdings" pitchFamily="2" charset="2"/>
              <a:buChar char="à"/>
            </a:pPr>
            <a:r>
              <a:rPr lang="en-US" dirty="0">
                <a:sym typeface="Wingdings" pitchFamily="2" charset="2"/>
              </a:rPr>
              <a:t>Korsakoff Syndrome: </a:t>
            </a:r>
          </a:p>
          <a:p>
            <a:pPr marL="628650" lvl="1" indent="-171450">
              <a:buFont typeface="Wingdings" pitchFamily="2" charset="2"/>
              <a:buChar char="à"/>
            </a:pPr>
            <a:r>
              <a:rPr lang="en-US" dirty="0">
                <a:sym typeface="Wingdings" pitchFamily="2" charset="2"/>
              </a:rPr>
              <a:t>Confabulation: Symptom of memory disorders. It is when “made up stories fill in memory gaps”.</a:t>
            </a:r>
            <a:r>
              <a:rPr lang="en-US" baseline="30000" dirty="0">
                <a:sym typeface="Wingdings" pitchFamily="2" charset="2"/>
              </a:rPr>
              <a:t>8</a:t>
            </a:r>
            <a:endParaRPr lang="en-US" dirty="0">
              <a:sym typeface="Wingdings" pitchFamily="2" charset="2"/>
            </a:endParaRPr>
          </a:p>
        </p:txBody>
      </p:sp>
      <p:sp>
        <p:nvSpPr>
          <p:cNvPr id="4" name="Slide Number Placeholder 3"/>
          <p:cNvSpPr>
            <a:spLocks noGrp="1"/>
          </p:cNvSpPr>
          <p:nvPr>
            <p:ph type="sldNum" sz="quarter" idx="5"/>
          </p:nvPr>
        </p:nvSpPr>
        <p:spPr/>
        <p:txBody>
          <a:bodyPr/>
          <a:lstStyle/>
          <a:p>
            <a:fld id="{9F153E9C-886E-1943-84EE-FCF1244A7E8C}" type="slidenum">
              <a:rPr lang="en-US" smtClean="0"/>
              <a:t>7</a:t>
            </a:fld>
            <a:endParaRPr lang="en-US"/>
          </a:p>
        </p:txBody>
      </p:sp>
    </p:spTree>
    <p:extLst>
      <p:ext uri="{BB962C8B-B14F-4D97-AF65-F5344CB8AC3E}">
        <p14:creationId xmlns:p14="http://schemas.microsoft.com/office/powerpoint/2010/main" val="275796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case study patient has OCD, ADHD, Bipolar disorder, severe alcohol and drug abuse.</a:t>
            </a:r>
          </a:p>
        </p:txBody>
      </p:sp>
      <p:sp>
        <p:nvSpPr>
          <p:cNvPr id="4" name="Slide Number Placeholder 3"/>
          <p:cNvSpPr>
            <a:spLocks noGrp="1"/>
          </p:cNvSpPr>
          <p:nvPr>
            <p:ph type="sldNum" sz="quarter" idx="5"/>
          </p:nvPr>
        </p:nvSpPr>
        <p:spPr/>
        <p:txBody>
          <a:bodyPr/>
          <a:lstStyle/>
          <a:p>
            <a:fld id="{9F153E9C-886E-1943-84EE-FCF1244A7E8C}" type="slidenum">
              <a:rPr lang="en-US" smtClean="0"/>
              <a:t>8</a:t>
            </a:fld>
            <a:endParaRPr lang="en-US"/>
          </a:p>
        </p:txBody>
      </p:sp>
    </p:spTree>
    <p:extLst>
      <p:ext uri="{BB962C8B-B14F-4D97-AF65-F5344CB8AC3E}">
        <p14:creationId xmlns:p14="http://schemas.microsoft.com/office/powerpoint/2010/main" val="149365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Evidence collected via Nutrition habits and frequency distribution of food intake before and after questionnaire.</a:t>
            </a:r>
            <a:r>
              <a:rPr lang="en-US" sz="1800" baseline="30000" dirty="0"/>
              <a:t>11</a:t>
            </a:r>
          </a:p>
          <a:p>
            <a:endParaRPr lang="en-US" sz="1800" b="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30000" dirty="0">
                <a:sym typeface="Wingdings" pitchFamily="2" charset="2"/>
              </a:rPr>
              <a:t> </a:t>
            </a:r>
            <a:r>
              <a:rPr lang="en-US" sz="1800" b="1" dirty="0"/>
              <a:t>It is pertinent to provide nutrition education and support to patients who are chronic alcohol abusers because nutrition can play a key role in their recovery and rehabilitation.</a:t>
            </a:r>
          </a:p>
          <a:p>
            <a:endParaRPr lang="en-US" sz="1800" dirty="0"/>
          </a:p>
        </p:txBody>
      </p:sp>
      <p:sp>
        <p:nvSpPr>
          <p:cNvPr id="4" name="Slide Number Placeholder 3"/>
          <p:cNvSpPr>
            <a:spLocks noGrp="1"/>
          </p:cNvSpPr>
          <p:nvPr>
            <p:ph type="sldNum" sz="quarter" idx="5"/>
          </p:nvPr>
        </p:nvSpPr>
        <p:spPr/>
        <p:txBody>
          <a:bodyPr/>
          <a:lstStyle/>
          <a:p>
            <a:fld id="{9F153E9C-886E-1943-84EE-FCF1244A7E8C}" type="slidenum">
              <a:rPr lang="en-US" smtClean="0"/>
              <a:t>9</a:t>
            </a:fld>
            <a:endParaRPr lang="en-US"/>
          </a:p>
        </p:txBody>
      </p:sp>
    </p:spTree>
    <p:extLst>
      <p:ext uri="{BB962C8B-B14F-4D97-AF65-F5344CB8AC3E}">
        <p14:creationId xmlns:p14="http://schemas.microsoft.com/office/powerpoint/2010/main" val="233049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4744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1/31/21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666940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1/31/21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2335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1/31/21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035068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1/31/21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216962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1/31/21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1931919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39043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2990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16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1/31/21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7478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4217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1/31/21</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684800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7196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1/31/21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9996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882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
        <p:nvSpPr>
          <p:cNvPr id="5" name="Date Placeholder 4"/>
          <p:cNvSpPr>
            <a:spLocks noGrp="1"/>
          </p:cNvSpPr>
          <p:nvPr>
            <p:ph type="dt" sz="half" idx="10"/>
          </p:nvPr>
        </p:nvSpPr>
        <p:spPr/>
        <p:txBody>
          <a:bodyPr/>
          <a:lstStyle/>
          <a:p>
            <a:fld id="{E778CE86-875F-4587-BCF6-FA054AFC0D53}" type="datetime1">
              <a:rPr lang="en-US" smtClean="0"/>
              <a:pPr/>
              <a:t>1/31/21</a:t>
            </a:fld>
            <a:endParaRPr lang="en-US" dirty="0"/>
          </a:p>
        </p:txBody>
      </p:sp>
    </p:spTree>
    <p:extLst>
      <p:ext uri="{BB962C8B-B14F-4D97-AF65-F5344CB8AC3E}">
        <p14:creationId xmlns:p14="http://schemas.microsoft.com/office/powerpoint/2010/main" val="120756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t>1/31/21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277300655"/>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tiff"/><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1C1522-3883-48A9-9D2F-6EFBE8FEA9E6}"/>
              </a:ext>
            </a:extLst>
          </p:cNvPr>
          <p:cNvPicPr>
            <a:picLocks noChangeAspect="1"/>
          </p:cNvPicPr>
          <p:nvPr/>
        </p:nvPicPr>
        <p:blipFill rotWithShape="1">
          <a:blip r:embed="rId3">
            <a:duotone>
              <a:schemeClr val="accent1">
                <a:shade val="45000"/>
                <a:satMod val="135000"/>
              </a:schemeClr>
              <a:prstClr val="white"/>
            </a:duotone>
          </a:blip>
          <a:srcRect l="9091" t="11245" b="5267"/>
          <a:stretch/>
        </p:blipFill>
        <p:spPr>
          <a:xfrm>
            <a:off x="20" y="975"/>
            <a:ext cx="12191980" cy="6858000"/>
          </a:xfrm>
          <a:prstGeom prst="rect">
            <a:avLst/>
          </a:prstGeom>
        </p:spPr>
      </p:pic>
      <p:sp>
        <p:nvSpPr>
          <p:cNvPr id="28" name="Isosceles Triangle 8">
            <a:extLst>
              <a:ext uri="{FF2B5EF4-FFF2-40B4-BE49-F238E27FC236}">
                <a16:creationId xmlns:a16="http://schemas.microsoft.com/office/drawing/2014/main" id="{7B1E8B16-F0E6-422E-A6A6-0422A773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Parallelogram 10">
            <a:extLst>
              <a:ext uri="{FF2B5EF4-FFF2-40B4-BE49-F238E27FC236}">
                <a16:creationId xmlns:a16="http://schemas.microsoft.com/office/drawing/2014/main" id="{30CBBCD0-ED2A-4FC8-AB71-E3C2738F9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12">
            <a:extLst>
              <a:ext uri="{FF2B5EF4-FFF2-40B4-BE49-F238E27FC236}">
                <a16:creationId xmlns:a16="http://schemas.microsoft.com/office/drawing/2014/main" id="{D7C7B311-D760-4C87-BE5E-921FFB4E8E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14">
            <a:extLst>
              <a:ext uri="{FF2B5EF4-FFF2-40B4-BE49-F238E27FC236}">
                <a16:creationId xmlns:a16="http://schemas.microsoft.com/office/drawing/2014/main" id="{C1913202-1810-4FA2-987B-A7B98049CF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95EFBC61-02DC-4AEA-AA2D-A9EABA467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5637DFC4-70BC-4CB4-85D2-651A7C6A5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0">
            <a:extLst>
              <a:ext uri="{FF2B5EF4-FFF2-40B4-BE49-F238E27FC236}">
                <a16:creationId xmlns:a16="http://schemas.microsoft.com/office/drawing/2014/main" id="{58F1E9F4-66ED-4E73-8C2E-51B11EA77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80A8A2-EF32-E04A-A5E6-670EED978BC6}"/>
              </a:ext>
            </a:extLst>
          </p:cNvPr>
          <p:cNvSpPr>
            <a:spLocks noGrp="1"/>
          </p:cNvSpPr>
          <p:nvPr>
            <p:ph type="ctrTitle"/>
          </p:nvPr>
        </p:nvSpPr>
        <p:spPr>
          <a:xfrm>
            <a:off x="4093390" y="2401673"/>
            <a:ext cx="6051807" cy="1866616"/>
          </a:xfrm>
        </p:spPr>
        <p:txBody>
          <a:bodyPr>
            <a:noAutofit/>
          </a:bodyPr>
          <a:lstStyle/>
          <a:p>
            <a:pPr>
              <a:lnSpc>
                <a:spcPct val="90000"/>
              </a:lnSpc>
            </a:pPr>
            <a:r>
              <a:rPr lang="en-US" sz="5000" dirty="0"/>
              <a:t>Alcohol Intoxication &amp; Delirium Tremens </a:t>
            </a:r>
          </a:p>
        </p:txBody>
      </p:sp>
      <p:sp>
        <p:nvSpPr>
          <p:cNvPr id="3" name="Subtitle 2">
            <a:extLst>
              <a:ext uri="{FF2B5EF4-FFF2-40B4-BE49-F238E27FC236}">
                <a16:creationId xmlns:a16="http://schemas.microsoft.com/office/drawing/2014/main" id="{76F7FBFE-8292-664D-A8B8-713F41B29313}"/>
              </a:ext>
            </a:extLst>
          </p:cNvPr>
          <p:cNvSpPr>
            <a:spLocks noGrp="1"/>
          </p:cNvSpPr>
          <p:nvPr>
            <p:ph type="subTitle" idx="1"/>
          </p:nvPr>
        </p:nvSpPr>
        <p:spPr>
          <a:xfrm>
            <a:off x="995621" y="4858493"/>
            <a:ext cx="4485725" cy="1615322"/>
          </a:xfrm>
        </p:spPr>
        <p:txBody>
          <a:bodyPr>
            <a:normAutofit/>
          </a:bodyPr>
          <a:lstStyle/>
          <a:p>
            <a:pPr algn="l"/>
            <a:r>
              <a:rPr lang="en-US" dirty="0"/>
              <a:t>By Amy Wagner</a:t>
            </a:r>
          </a:p>
          <a:p>
            <a:pPr algn="l"/>
            <a:r>
              <a:rPr lang="en-US" dirty="0"/>
              <a:t>Morrison Healthcare Dietetic Internship</a:t>
            </a:r>
          </a:p>
          <a:p>
            <a:pPr algn="l"/>
            <a:r>
              <a:rPr lang="en-US" dirty="0"/>
              <a:t>April 2</a:t>
            </a:r>
            <a:r>
              <a:rPr lang="en-US" baseline="30000" dirty="0"/>
              <a:t>nd</a:t>
            </a:r>
            <a:r>
              <a:rPr lang="en-US" dirty="0"/>
              <a:t>, 2020</a:t>
            </a:r>
          </a:p>
        </p:txBody>
      </p:sp>
      <p:sp>
        <p:nvSpPr>
          <p:cNvPr id="36" name="Rectangle 27">
            <a:extLst>
              <a:ext uri="{FF2B5EF4-FFF2-40B4-BE49-F238E27FC236}">
                <a16:creationId xmlns:a16="http://schemas.microsoft.com/office/drawing/2014/main" id="{0795E7D3-D974-4307-92D4-E3ECEFDF3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90443617-0A78-4C2C-9996-D143BCDB9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ACFC544A-BD13-4C3C-8C9E-C35DEE8A4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729A9DD4-BE93-4516-8B95-26B91B44B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918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60B2-00C2-0A4E-B3A0-7FEE9301CE72}"/>
              </a:ext>
            </a:extLst>
          </p:cNvPr>
          <p:cNvSpPr>
            <a:spLocks noGrp="1"/>
          </p:cNvSpPr>
          <p:nvPr>
            <p:ph type="title"/>
          </p:nvPr>
        </p:nvSpPr>
        <p:spPr>
          <a:xfrm>
            <a:off x="677334" y="515007"/>
            <a:ext cx="8596668" cy="777766"/>
          </a:xfrm>
        </p:spPr>
        <p:txBody>
          <a:bodyPr/>
          <a:lstStyle/>
          <a:p>
            <a:r>
              <a:rPr lang="en-US" dirty="0"/>
              <a:t>RDN and Treatment of Alcohol Abuse</a:t>
            </a:r>
          </a:p>
        </p:txBody>
      </p:sp>
      <p:sp>
        <p:nvSpPr>
          <p:cNvPr id="3" name="Content Placeholder 2">
            <a:extLst>
              <a:ext uri="{FF2B5EF4-FFF2-40B4-BE49-F238E27FC236}">
                <a16:creationId xmlns:a16="http://schemas.microsoft.com/office/drawing/2014/main" id="{75AFA9EF-5A92-F049-A107-61B798072095}"/>
              </a:ext>
            </a:extLst>
          </p:cNvPr>
          <p:cNvSpPr>
            <a:spLocks noGrp="1"/>
          </p:cNvSpPr>
          <p:nvPr>
            <p:ph idx="1"/>
          </p:nvPr>
        </p:nvSpPr>
        <p:spPr>
          <a:xfrm>
            <a:off x="677334" y="1671145"/>
            <a:ext cx="8596668" cy="4146331"/>
          </a:xfrm>
        </p:spPr>
        <p:txBody>
          <a:bodyPr>
            <a:normAutofit/>
          </a:bodyPr>
          <a:lstStyle/>
          <a:p>
            <a:r>
              <a:rPr lang="en-US" dirty="0"/>
              <a:t>The Dietitian should treat these patients by supporting a healthy lifestyle and providing the patient with the appropriate nutrition materials as well as working with other departments to ensure that the patient receive appropriate care to help promote a healthier lifestyle.</a:t>
            </a:r>
            <a:r>
              <a:rPr lang="en-US" baseline="30000" dirty="0"/>
              <a:t>10</a:t>
            </a:r>
          </a:p>
          <a:p>
            <a:r>
              <a:rPr lang="en-US" dirty="0"/>
              <a:t>The Dietitian must understand that patients with mental illnesses and those who are have addictions will also have comorbidities which will need to be treated/ and prevented as well:</a:t>
            </a:r>
            <a:r>
              <a:rPr lang="en-US" baseline="30000" dirty="0"/>
              <a:t>10</a:t>
            </a:r>
            <a:endParaRPr lang="en-US" dirty="0"/>
          </a:p>
          <a:p>
            <a:pPr lvl="1"/>
            <a:r>
              <a:rPr lang="en-US" sz="1800" dirty="0"/>
              <a:t>Malnutrition - NFPA might be harder to detect</a:t>
            </a:r>
          </a:p>
          <a:p>
            <a:pPr lvl="1"/>
            <a:r>
              <a:rPr lang="en-US" sz="1800" dirty="0"/>
              <a:t>Cardiovascular Disease</a:t>
            </a:r>
          </a:p>
          <a:p>
            <a:pPr lvl="1"/>
            <a:r>
              <a:rPr lang="en-US" sz="1800" dirty="0"/>
              <a:t>Swallowing Difficulty due to stroke</a:t>
            </a:r>
          </a:p>
          <a:p>
            <a:pPr lvl="1"/>
            <a:r>
              <a:rPr lang="en-US" sz="1800" dirty="0"/>
              <a:t>Wernicke’s Encephalopathy due to alcoholism</a:t>
            </a:r>
          </a:p>
          <a:p>
            <a:endParaRPr lang="en-US" dirty="0"/>
          </a:p>
        </p:txBody>
      </p:sp>
    </p:spTree>
    <p:extLst>
      <p:ext uri="{BB962C8B-B14F-4D97-AF65-F5344CB8AC3E}">
        <p14:creationId xmlns:p14="http://schemas.microsoft.com/office/powerpoint/2010/main" val="62877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664CD60-1BE2-1B48-8B2F-E7F6C44BCEBC}"/>
              </a:ext>
            </a:extLst>
          </p:cNvPr>
          <p:cNvSpPr>
            <a:spLocks noGrp="1"/>
          </p:cNvSpPr>
          <p:nvPr>
            <p:ph type="title"/>
          </p:nvPr>
        </p:nvSpPr>
        <p:spPr>
          <a:xfrm>
            <a:off x="1507067" y="1578133"/>
            <a:ext cx="4335468" cy="2875534"/>
          </a:xfrm>
        </p:spPr>
        <p:txBody>
          <a:bodyPr vert="horz" lIns="91440" tIns="45720" rIns="91440" bIns="45720" rtlCol="0" anchor="b">
            <a:normAutofit/>
          </a:bodyPr>
          <a:lstStyle/>
          <a:p>
            <a:pPr>
              <a:lnSpc>
                <a:spcPct val="90000"/>
              </a:lnSpc>
            </a:pPr>
            <a:r>
              <a:rPr lang="en-US" sz="5000" dirty="0"/>
              <a:t>Patient Presentation</a:t>
            </a:r>
          </a:p>
        </p:txBody>
      </p:sp>
      <p:pic>
        <p:nvPicPr>
          <p:cNvPr id="7" name="Graphic 6" descr="Stethoscope">
            <a:extLst>
              <a:ext uri="{FF2B5EF4-FFF2-40B4-BE49-F238E27FC236}">
                <a16:creationId xmlns:a16="http://schemas.microsoft.com/office/drawing/2014/main" id="{C96C57A8-AA0D-43DC-85CD-1213BCC909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8" y="1924043"/>
            <a:ext cx="3280613" cy="3280613"/>
          </a:xfrm>
          <a:prstGeom prst="rect">
            <a:avLst/>
          </a:prstGeom>
        </p:spPr>
      </p:pic>
    </p:spTree>
    <p:extLst>
      <p:ext uri="{BB962C8B-B14F-4D97-AF65-F5344CB8AC3E}">
        <p14:creationId xmlns:p14="http://schemas.microsoft.com/office/powerpoint/2010/main" val="399731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8044-BB7D-4E40-835F-0BFB0D0F253D}"/>
              </a:ext>
            </a:extLst>
          </p:cNvPr>
          <p:cNvSpPr>
            <a:spLocks noGrp="1"/>
          </p:cNvSpPr>
          <p:nvPr>
            <p:ph type="title"/>
          </p:nvPr>
        </p:nvSpPr>
        <p:spPr>
          <a:xfrm>
            <a:off x="677334" y="473413"/>
            <a:ext cx="8596668" cy="1320800"/>
          </a:xfrm>
        </p:spPr>
        <p:txBody>
          <a:bodyPr>
            <a:normAutofit/>
          </a:bodyPr>
          <a:lstStyle/>
          <a:p>
            <a:r>
              <a:rPr lang="en-US"/>
              <a:t>Patient Presentation</a:t>
            </a:r>
          </a:p>
        </p:txBody>
      </p:sp>
      <p:graphicFrame>
        <p:nvGraphicFramePr>
          <p:cNvPr id="5" name="Content Placeholder 2">
            <a:extLst>
              <a:ext uri="{FF2B5EF4-FFF2-40B4-BE49-F238E27FC236}">
                <a16:creationId xmlns:a16="http://schemas.microsoft.com/office/drawing/2014/main" id="{F0457F95-3906-4E6B-A909-9FDA2EF47709}"/>
              </a:ext>
            </a:extLst>
          </p:cNvPr>
          <p:cNvGraphicFramePr>
            <a:graphicFrameLocks noGrp="1"/>
          </p:cNvGraphicFramePr>
          <p:nvPr>
            <p:ph idx="1"/>
            <p:extLst>
              <p:ext uri="{D42A27DB-BD31-4B8C-83A1-F6EECF244321}">
                <p14:modId xmlns:p14="http://schemas.microsoft.com/office/powerpoint/2010/main" val="1969976361"/>
              </p:ext>
            </p:extLst>
          </p:nvPr>
        </p:nvGraphicFramePr>
        <p:xfrm>
          <a:off x="677334" y="1361872"/>
          <a:ext cx="8596668" cy="54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686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B5F80563-EFA2-004A-9927-4D5A8235C467}"/>
              </a:ext>
            </a:extLst>
          </p:cNvPr>
          <p:cNvPicPr>
            <a:picLocks noChangeAspect="1"/>
          </p:cNvPicPr>
          <p:nvPr/>
        </p:nvPicPr>
        <p:blipFill>
          <a:blip r:embed="rId3"/>
          <a:stretch>
            <a:fillRect/>
          </a:stretch>
        </p:blipFill>
        <p:spPr>
          <a:xfrm>
            <a:off x="2156838" y="480060"/>
            <a:ext cx="4939471" cy="5897880"/>
          </a:xfrm>
          <a:prstGeom prst="rect">
            <a:avLst/>
          </a:prstGeom>
        </p:spPr>
      </p:pic>
      <p:pic>
        <p:nvPicPr>
          <p:cNvPr id="7" name="Graphic 6" descr="Arrow Straight">
            <a:extLst>
              <a:ext uri="{FF2B5EF4-FFF2-40B4-BE49-F238E27FC236}">
                <a16:creationId xmlns:a16="http://schemas.microsoft.com/office/drawing/2014/main" id="{1D90E665-60AC-F148-BA01-654C984919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01757" y="5435600"/>
            <a:ext cx="1460450" cy="1114148"/>
          </a:xfrm>
          <a:prstGeom prst="rect">
            <a:avLst/>
          </a:prstGeom>
        </p:spPr>
      </p:pic>
    </p:spTree>
    <p:extLst>
      <p:ext uri="{BB962C8B-B14F-4D97-AF65-F5344CB8AC3E}">
        <p14:creationId xmlns:p14="http://schemas.microsoft.com/office/powerpoint/2010/main" val="10685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B1C2-1B40-FB4C-9FED-9C82098C859F}"/>
              </a:ext>
            </a:extLst>
          </p:cNvPr>
          <p:cNvSpPr>
            <a:spLocks noGrp="1"/>
          </p:cNvSpPr>
          <p:nvPr>
            <p:ph type="title"/>
          </p:nvPr>
        </p:nvSpPr>
        <p:spPr>
          <a:xfrm>
            <a:off x="4925230" y="2315135"/>
            <a:ext cx="4512989" cy="2227730"/>
          </a:xfrm>
        </p:spPr>
        <p:txBody>
          <a:bodyPr anchor="ctr">
            <a:normAutofit/>
          </a:bodyPr>
          <a:lstStyle/>
          <a:p>
            <a:r>
              <a:rPr lang="en-US" sz="5000" dirty="0"/>
              <a:t>Nutrition </a:t>
            </a:r>
            <a:br>
              <a:rPr lang="en-US" sz="5000" dirty="0"/>
            </a:br>
            <a:r>
              <a:rPr lang="en-US" sz="5000" dirty="0"/>
              <a:t>Care Process</a:t>
            </a:r>
            <a:endParaRPr lang="en-US" sz="5000" dirty="0">
              <a:solidFill>
                <a:srgbClr val="FFFFFF"/>
              </a:solidFill>
            </a:endParaRPr>
          </a:p>
        </p:txBody>
      </p:sp>
      <p:pic>
        <p:nvPicPr>
          <p:cNvPr id="7" name="Graphic 6" descr="Apple">
            <a:extLst>
              <a:ext uri="{FF2B5EF4-FFF2-40B4-BE49-F238E27FC236}">
                <a16:creationId xmlns:a16="http://schemas.microsoft.com/office/drawing/2014/main" id="{CB4B7F2F-A044-46FF-8F9E-24C2780AA4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Tree>
    <p:extLst>
      <p:ext uri="{BB962C8B-B14F-4D97-AF65-F5344CB8AC3E}">
        <p14:creationId xmlns:p14="http://schemas.microsoft.com/office/powerpoint/2010/main" val="289602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 name="Rectangle 6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8" name="Straight Connector 6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8" name="Rectangle 7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103C4-B19C-D943-B628-A59FEE269CD8}"/>
              </a:ext>
            </a:extLst>
          </p:cNvPr>
          <p:cNvSpPr>
            <a:spLocks noGrp="1"/>
          </p:cNvSpPr>
          <p:nvPr>
            <p:ph type="title"/>
          </p:nvPr>
        </p:nvSpPr>
        <p:spPr>
          <a:xfrm>
            <a:off x="4167310" y="480060"/>
            <a:ext cx="4682763" cy="745625"/>
          </a:xfrm>
        </p:spPr>
        <p:txBody>
          <a:bodyPr anchor="t">
            <a:normAutofit/>
          </a:bodyPr>
          <a:lstStyle/>
          <a:p>
            <a:r>
              <a:rPr lang="en-US" dirty="0"/>
              <a:t>Nutrition Timeline</a:t>
            </a:r>
          </a:p>
        </p:txBody>
      </p:sp>
      <p:graphicFrame>
        <p:nvGraphicFramePr>
          <p:cNvPr id="5" name="Content Placeholder 2">
            <a:extLst>
              <a:ext uri="{FF2B5EF4-FFF2-40B4-BE49-F238E27FC236}">
                <a16:creationId xmlns:a16="http://schemas.microsoft.com/office/drawing/2014/main" id="{A69C15CA-54CB-4C97-8FD7-2F70A49F3AAB}"/>
              </a:ext>
            </a:extLst>
          </p:cNvPr>
          <p:cNvGraphicFramePr>
            <a:graphicFrameLocks noGrp="1"/>
          </p:cNvGraphicFramePr>
          <p:nvPr>
            <p:ph idx="1"/>
            <p:extLst>
              <p:ext uri="{D42A27DB-BD31-4B8C-83A1-F6EECF244321}">
                <p14:modId xmlns:p14="http://schemas.microsoft.com/office/powerpoint/2010/main" val="200539182"/>
              </p:ext>
            </p:extLst>
          </p:nvPr>
        </p:nvGraphicFramePr>
        <p:xfrm>
          <a:off x="1111539" y="1050587"/>
          <a:ext cx="10192001" cy="5428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397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5E20-ED44-B347-AC63-A8FE72369676}"/>
              </a:ext>
            </a:extLst>
          </p:cNvPr>
          <p:cNvSpPr>
            <a:spLocks noGrp="1"/>
          </p:cNvSpPr>
          <p:nvPr>
            <p:ph type="title"/>
          </p:nvPr>
        </p:nvSpPr>
        <p:spPr>
          <a:xfrm>
            <a:off x="522589" y="440788"/>
            <a:ext cx="7749214" cy="1008185"/>
          </a:xfrm>
        </p:spPr>
        <p:txBody>
          <a:bodyPr>
            <a:normAutofit fontScale="90000"/>
          </a:bodyPr>
          <a:lstStyle/>
          <a:p>
            <a:r>
              <a:rPr lang="en-US" sz="3200" dirty="0"/>
              <a:t>Nutrition History &amp; </a:t>
            </a:r>
            <a:br>
              <a:rPr lang="en-US" sz="3200" dirty="0"/>
            </a:br>
            <a:r>
              <a:rPr lang="en-US" sz="3200" dirty="0"/>
              <a:t>Anthropometric Measurements</a:t>
            </a:r>
          </a:p>
        </p:txBody>
      </p:sp>
      <p:sp>
        <p:nvSpPr>
          <p:cNvPr id="3" name="Content Placeholder 2">
            <a:extLst>
              <a:ext uri="{FF2B5EF4-FFF2-40B4-BE49-F238E27FC236}">
                <a16:creationId xmlns:a16="http://schemas.microsoft.com/office/drawing/2014/main" id="{AFC76CC1-B922-6A4E-AC33-0391155701D6}"/>
              </a:ext>
            </a:extLst>
          </p:cNvPr>
          <p:cNvSpPr>
            <a:spLocks noGrp="1"/>
          </p:cNvSpPr>
          <p:nvPr>
            <p:ph idx="1"/>
          </p:nvPr>
        </p:nvSpPr>
        <p:spPr>
          <a:xfrm>
            <a:off x="891343" y="2198451"/>
            <a:ext cx="3661202" cy="2373549"/>
          </a:xfrm>
        </p:spPr>
        <p:txBody>
          <a:bodyPr/>
          <a:lstStyle/>
          <a:p>
            <a:r>
              <a:rPr lang="en-US" dirty="0" err="1"/>
              <a:t>Ht</a:t>
            </a:r>
            <a:r>
              <a:rPr lang="en-US" dirty="0"/>
              <a:t>: 5’11”</a:t>
            </a:r>
          </a:p>
          <a:p>
            <a:r>
              <a:rPr lang="en-US" dirty="0" err="1"/>
              <a:t>Wt</a:t>
            </a:r>
            <a:r>
              <a:rPr lang="en-US" dirty="0"/>
              <a:t>: 227#</a:t>
            </a:r>
          </a:p>
          <a:p>
            <a:r>
              <a:rPr lang="en-US" dirty="0"/>
              <a:t>UBW: 215#</a:t>
            </a:r>
          </a:p>
          <a:p>
            <a:r>
              <a:rPr lang="en-US" dirty="0"/>
              <a:t>BMI: 32.63 (Obesity Class 1) </a:t>
            </a:r>
          </a:p>
          <a:p>
            <a:r>
              <a:rPr lang="en-US" dirty="0"/>
              <a:t>IBW range: 155#-189#</a:t>
            </a:r>
          </a:p>
          <a:p>
            <a:pPr marL="0" indent="0">
              <a:buNone/>
            </a:pPr>
            <a:endParaRPr lang="en-US" dirty="0"/>
          </a:p>
        </p:txBody>
      </p:sp>
      <p:sp>
        <p:nvSpPr>
          <p:cNvPr id="4" name="TextBox 3">
            <a:extLst>
              <a:ext uri="{FF2B5EF4-FFF2-40B4-BE49-F238E27FC236}">
                <a16:creationId xmlns:a16="http://schemas.microsoft.com/office/drawing/2014/main" id="{43B99C76-0D1D-2047-9BDD-C15698163724}"/>
              </a:ext>
            </a:extLst>
          </p:cNvPr>
          <p:cNvSpPr txBox="1"/>
          <p:nvPr/>
        </p:nvSpPr>
        <p:spPr>
          <a:xfrm>
            <a:off x="4805462" y="2136338"/>
            <a:ext cx="4468539" cy="2862322"/>
          </a:xfrm>
          <a:prstGeom prst="rect">
            <a:avLst/>
          </a:prstGeom>
          <a:noFill/>
        </p:spPr>
        <p:txBody>
          <a:bodyPr wrap="square" rtlCol="0">
            <a:spAutoFit/>
          </a:bodyPr>
          <a:lstStyle/>
          <a:p>
            <a:pPr marL="285750" indent="-285750">
              <a:buFont typeface="Wingdings" pitchFamily="2" charset="2"/>
              <a:buChar char="Ø"/>
            </a:pPr>
            <a:r>
              <a:rPr lang="en-US" dirty="0">
                <a:solidFill>
                  <a:schemeClr val="tx1">
                    <a:lumMod val="75000"/>
                    <a:lumOff val="25000"/>
                  </a:schemeClr>
                </a:solidFill>
              </a:rPr>
              <a:t>Poor Appetite PTA; follows regular diet at home</a:t>
            </a:r>
          </a:p>
          <a:p>
            <a:pPr marL="285750" indent="-285750">
              <a:buFont typeface="Wingdings" pitchFamily="2" charset="2"/>
              <a:buChar char="Ø"/>
            </a:pPr>
            <a:endParaRPr lang="en-US" dirty="0">
              <a:solidFill>
                <a:schemeClr val="tx1">
                  <a:lumMod val="75000"/>
                  <a:lumOff val="25000"/>
                </a:schemeClr>
              </a:solidFill>
            </a:endParaRPr>
          </a:p>
          <a:p>
            <a:pPr marL="285750" indent="-285750">
              <a:buFont typeface="Wingdings" pitchFamily="2" charset="2"/>
              <a:buChar char="Ø"/>
            </a:pPr>
            <a:r>
              <a:rPr lang="en-US" dirty="0">
                <a:solidFill>
                  <a:schemeClr val="tx1">
                    <a:lumMod val="75000"/>
                    <a:lumOff val="25000"/>
                  </a:schemeClr>
                </a:solidFill>
              </a:rPr>
              <a:t>”workdays are long” which contribute to poor intake</a:t>
            </a:r>
          </a:p>
          <a:p>
            <a:pPr marL="285750" indent="-285750">
              <a:buFont typeface="Wingdings" pitchFamily="2" charset="2"/>
              <a:buChar char="Ø"/>
            </a:pPr>
            <a:endParaRPr lang="en-US" dirty="0">
              <a:solidFill>
                <a:schemeClr val="tx1">
                  <a:lumMod val="75000"/>
                  <a:lumOff val="25000"/>
                </a:schemeClr>
              </a:solidFill>
            </a:endParaRPr>
          </a:p>
          <a:p>
            <a:pPr marL="285750" indent="-285750">
              <a:buFont typeface="Wingdings" pitchFamily="2" charset="2"/>
              <a:buChar char="Ø"/>
            </a:pPr>
            <a:r>
              <a:rPr lang="en-US" dirty="0">
                <a:solidFill>
                  <a:schemeClr val="tx1">
                    <a:lumMod val="75000"/>
                    <a:lumOff val="25000"/>
                  </a:schemeClr>
                </a:solidFill>
              </a:rPr>
              <a:t>Denies taking additional nutritional supplements</a:t>
            </a:r>
          </a:p>
          <a:p>
            <a:pPr marL="285750" indent="-285750">
              <a:buFont typeface="Wingdings" pitchFamily="2" charset="2"/>
              <a:buChar char="Ø"/>
            </a:pPr>
            <a:endParaRPr lang="en-US" dirty="0">
              <a:solidFill>
                <a:schemeClr val="tx1">
                  <a:lumMod val="75000"/>
                  <a:lumOff val="25000"/>
                </a:schemeClr>
              </a:solidFill>
            </a:endParaRPr>
          </a:p>
          <a:p>
            <a:pPr marL="285750" indent="-285750">
              <a:buFont typeface="Wingdings" pitchFamily="2" charset="2"/>
              <a:buChar char="Ø"/>
            </a:pPr>
            <a:r>
              <a:rPr lang="en-US" dirty="0">
                <a:solidFill>
                  <a:schemeClr val="tx1">
                    <a:lumMod val="75000"/>
                    <a:lumOff val="25000"/>
                  </a:schemeClr>
                </a:solidFill>
              </a:rPr>
              <a:t>12# above UBW </a:t>
            </a:r>
          </a:p>
        </p:txBody>
      </p:sp>
    </p:spTree>
    <p:extLst>
      <p:ext uri="{BB962C8B-B14F-4D97-AF65-F5344CB8AC3E}">
        <p14:creationId xmlns:p14="http://schemas.microsoft.com/office/powerpoint/2010/main" val="295763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A4BE-4B9F-A14E-97A7-08D6C673B801}"/>
              </a:ext>
            </a:extLst>
          </p:cNvPr>
          <p:cNvSpPr>
            <a:spLocks noGrp="1"/>
          </p:cNvSpPr>
          <p:nvPr>
            <p:ph type="title"/>
          </p:nvPr>
        </p:nvSpPr>
        <p:spPr>
          <a:xfrm>
            <a:off x="199032" y="201637"/>
            <a:ext cx="9074969" cy="1126215"/>
          </a:xfrm>
        </p:spPr>
        <p:txBody>
          <a:bodyPr>
            <a:normAutofit fontScale="90000"/>
          </a:bodyPr>
          <a:lstStyle/>
          <a:p>
            <a:r>
              <a:rPr lang="en-US" dirty="0"/>
              <a:t>Clinical Nutrition LOS visit (1/10/20) </a:t>
            </a:r>
            <a:br>
              <a:rPr lang="en-US" dirty="0"/>
            </a:br>
            <a:r>
              <a:rPr lang="en-US" dirty="0"/>
              <a:t>Unofficial Visit </a:t>
            </a:r>
          </a:p>
        </p:txBody>
      </p:sp>
      <p:sp>
        <p:nvSpPr>
          <p:cNvPr id="3" name="Content Placeholder 2">
            <a:extLst>
              <a:ext uri="{FF2B5EF4-FFF2-40B4-BE49-F238E27FC236}">
                <a16:creationId xmlns:a16="http://schemas.microsoft.com/office/drawing/2014/main" id="{364074BB-D65D-504D-8B84-40D037524060}"/>
              </a:ext>
            </a:extLst>
          </p:cNvPr>
          <p:cNvSpPr>
            <a:spLocks noGrp="1"/>
          </p:cNvSpPr>
          <p:nvPr>
            <p:ph idx="1"/>
          </p:nvPr>
        </p:nvSpPr>
        <p:spPr>
          <a:xfrm>
            <a:off x="677334" y="1572126"/>
            <a:ext cx="8596668" cy="5084237"/>
          </a:xfrm>
        </p:spPr>
        <p:txBody>
          <a:bodyPr>
            <a:normAutofit/>
          </a:bodyPr>
          <a:lstStyle/>
          <a:p>
            <a:r>
              <a:rPr lang="en-US" dirty="0"/>
              <a:t>Clinical Nutrition LOS visit</a:t>
            </a:r>
          </a:p>
          <a:p>
            <a:r>
              <a:rPr lang="en-US" dirty="0"/>
              <a:t>Dx: Alcohol intoxication / Withdrawal; AKI; </a:t>
            </a:r>
          </a:p>
          <a:p>
            <a:r>
              <a:rPr lang="en-US" dirty="0"/>
              <a:t>Pt is lethargic;</a:t>
            </a:r>
            <a:r>
              <a:rPr lang="en-US" dirty="0">
                <a:solidFill>
                  <a:srgbClr val="FF0000"/>
                </a:solidFill>
              </a:rPr>
              <a:t> </a:t>
            </a:r>
            <a:r>
              <a:rPr lang="en-US" b="1" dirty="0">
                <a:solidFill>
                  <a:srgbClr val="FF0000"/>
                </a:solidFill>
              </a:rPr>
              <a:t>Blood alcohol concentration 500’s (mg/dL) on admission</a:t>
            </a:r>
            <a:r>
              <a:rPr lang="en-US" dirty="0"/>
              <a:t>, AST and ALT classic for alcohol use, currently has underlying alcoholic hepatitis; Hepatitis A; LFT’s trending up</a:t>
            </a:r>
          </a:p>
          <a:p>
            <a:r>
              <a:rPr lang="en-US" dirty="0"/>
              <a:t>PT has been asking for shots of vodka; Hx of binge drinking  with multiple bottles of vodka per day- </a:t>
            </a:r>
            <a:r>
              <a:rPr lang="en-US" dirty="0" err="1"/>
              <a:t>pt</a:t>
            </a:r>
            <a:r>
              <a:rPr lang="en-US" dirty="0"/>
              <a:t> mother has been weaning him off smaller doses of vodka for the past 2 days PTA.</a:t>
            </a:r>
          </a:p>
          <a:p>
            <a:r>
              <a:rPr lang="en-US" dirty="0"/>
              <a:t>Pt currently has Banana Bag –providing folic acid, B12, and Multivitamin</a:t>
            </a:r>
          </a:p>
          <a:p>
            <a:r>
              <a:rPr lang="en-US" b="1" dirty="0"/>
              <a:t>Meds: </a:t>
            </a:r>
            <a:r>
              <a:rPr lang="en-US" dirty="0"/>
              <a:t>carvedilol… all reviewed</a:t>
            </a:r>
            <a:endParaRPr lang="en-US" b="1" dirty="0"/>
          </a:p>
          <a:p>
            <a:r>
              <a:rPr lang="en-US" b="1" dirty="0"/>
              <a:t>Elevated Labs</a:t>
            </a:r>
            <a:r>
              <a:rPr lang="en-US" dirty="0"/>
              <a:t>: creatinine, ALT (229), AST (461), Bilirubin 2.1)</a:t>
            </a:r>
          </a:p>
          <a:p>
            <a:r>
              <a:rPr lang="en-US" b="1" dirty="0"/>
              <a:t>Low Labs</a:t>
            </a:r>
            <a:r>
              <a:rPr lang="en-US" dirty="0"/>
              <a:t>: Na, CL, total protein</a:t>
            </a:r>
          </a:p>
          <a:p>
            <a:r>
              <a:rPr lang="en-US" b="1" dirty="0"/>
              <a:t>Skin: </a:t>
            </a:r>
            <a:r>
              <a:rPr lang="en-US" dirty="0"/>
              <a:t>redness/ ecchymosis/ bruising per nursing assessment</a:t>
            </a:r>
          </a:p>
          <a:p>
            <a:r>
              <a:rPr lang="en-US" b="1" dirty="0"/>
              <a:t>Weight: </a:t>
            </a:r>
            <a:r>
              <a:rPr lang="en-US" dirty="0"/>
              <a:t>227#, UBW 215# </a:t>
            </a:r>
            <a:r>
              <a:rPr lang="en-US" dirty="0">
                <a:sym typeface="Wingdings" pitchFamily="2" charset="2"/>
              </a:rPr>
              <a:t></a:t>
            </a:r>
            <a:r>
              <a:rPr lang="en-US" dirty="0"/>
              <a:t> (12# over UBW)</a:t>
            </a:r>
          </a:p>
        </p:txBody>
      </p:sp>
    </p:spTree>
    <p:extLst>
      <p:ext uri="{BB962C8B-B14F-4D97-AF65-F5344CB8AC3E}">
        <p14:creationId xmlns:p14="http://schemas.microsoft.com/office/powerpoint/2010/main" val="3004484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7707-95C9-A547-8F97-0156BD2D13E6}"/>
              </a:ext>
            </a:extLst>
          </p:cNvPr>
          <p:cNvSpPr>
            <a:spLocks noGrp="1"/>
          </p:cNvSpPr>
          <p:nvPr>
            <p:ph type="title"/>
          </p:nvPr>
        </p:nvSpPr>
        <p:spPr>
          <a:xfrm>
            <a:off x="241236" y="328246"/>
            <a:ext cx="9324796" cy="825305"/>
          </a:xfrm>
        </p:spPr>
        <p:txBody>
          <a:bodyPr>
            <a:normAutofit/>
          </a:bodyPr>
          <a:lstStyle/>
          <a:p>
            <a:r>
              <a:rPr lang="en-US" sz="3200" dirty="0"/>
              <a:t>Clinical Nutrition Consult visit (1/13/20) ADIME</a:t>
            </a:r>
          </a:p>
        </p:txBody>
      </p:sp>
      <p:sp>
        <p:nvSpPr>
          <p:cNvPr id="3" name="Content Placeholder 2">
            <a:extLst>
              <a:ext uri="{FF2B5EF4-FFF2-40B4-BE49-F238E27FC236}">
                <a16:creationId xmlns:a16="http://schemas.microsoft.com/office/drawing/2014/main" id="{515A564E-4B1A-0145-92A1-FE54C3BC73A4}"/>
              </a:ext>
            </a:extLst>
          </p:cNvPr>
          <p:cNvSpPr>
            <a:spLocks noGrp="1"/>
          </p:cNvSpPr>
          <p:nvPr>
            <p:ph idx="1"/>
          </p:nvPr>
        </p:nvSpPr>
        <p:spPr>
          <a:xfrm>
            <a:off x="605300" y="1153550"/>
            <a:ext cx="8596668" cy="5519965"/>
          </a:xfrm>
        </p:spPr>
        <p:txBody>
          <a:bodyPr>
            <a:normAutofit fontScale="92500" lnSpcReduction="10000"/>
          </a:bodyPr>
          <a:lstStyle/>
          <a:p>
            <a:pPr marL="0" indent="0">
              <a:buNone/>
            </a:pPr>
            <a:r>
              <a:rPr lang="en-US" sz="1900" b="1" u="sng" dirty="0"/>
              <a:t>Assessment </a:t>
            </a:r>
          </a:p>
          <a:p>
            <a:r>
              <a:rPr lang="en-US" sz="1900" dirty="0"/>
              <a:t>Consult received for enteral nutrition</a:t>
            </a:r>
          </a:p>
          <a:p>
            <a:r>
              <a:rPr lang="en-US" sz="1900" dirty="0"/>
              <a:t>Dx: ETOH intoxication, pyuria, hypotension, cardiomyopathy, AKI, chronic life vest/ defibrillator, ETOH withdrawal, Delirium Tremens (DT)</a:t>
            </a:r>
          </a:p>
          <a:p>
            <a:r>
              <a:rPr lang="en-US" sz="1900" dirty="0"/>
              <a:t>Edema: +1 generalized per nursing assessment</a:t>
            </a:r>
          </a:p>
          <a:p>
            <a:r>
              <a:rPr lang="en-US" sz="1900" dirty="0"/>
              <a:t>Skin: no breakdown per nursing assessment</a:t>
            </a:r>
          </a:p>
          <a:p>
            <a:r>
              <a:rPr lang="en-US" sz="1900" dirty="0"/>
              <a:t>Meds: B12, </a:t>
            </a:r>
            <a:r>
              <a:rPr lang="en-US" sz="1900" dirty="0" err="1"/>
              <a:t>folvite</a:t>
            </a:r>
            <a:r>
              <a:rPr lang="en-US" sz="1900" dirty="0"/>
              <a:t>, MVI, thiamine, </a:t>
            </a:r>
            <a:r>
              <a:rPr lang="en-US" sz="1900" dirty="0" err="1"/>
              <a:t>protonix</a:t>
            </a:r>
            <a:r>
              <a:rPr lang="en-US" sz="1900" dirty="0"/>
              <a:t>… all reviewed</a:t>
            </a:r>
          </a:p>
          <a:p>
            <a:r>
              <a:rPr lang="en-US" sz="1900" dirty="0"/>
              <a:t>Lab: Albumin 3.2, </a:t>
            </a:r>
            <a:r>
              <a:rPr lang="en-US" sz="1900" dirty="0" err="1"/>
              <a:t>phos</a:t>
            </a:r>
            <a:r>
              <a:rPr lang="en-US" sz="1900" dirty="0"/>
              <a:t> 1.8, Total Bilirubin 2.9, creatinine 1.54, elevated LFTs</a:t>
            </a:r>
          </a:p>
          <a:p>
            <a:r>
              <a:rPr lang="en-US" sz="1900" dirty="0"/>
              <a:t>BM: 1/12</a:t>
            </a:r>
          </a:p>
          <a:p>
            <a:r>
              <a:rPr lang="en-US" sz="1900" dirty="0"/>
              <a:t>Pt currently sleeping, unable to interview at this time, TF recs given.</a:t>
            </a:r>
          </a:p>
          <a:p>
            <a:r>
              <a:rPr lang="en-US" sz="1900" dirty="0"/>
              <a:t>Weight: 227#, UBW 215#</a:t>
            </a:r>
          </a:p>
          <a:p>
            <a:endParaRPr lang="en-US" sz="1900" dirty="0"/>
          </a:p>
          <a:p>
            <a:pPr marL="0" indent="0">
              <a:buNone/>
            </a:pPr>
            <a:r>
              <a:rPr lang="en-US" sz="1900" b="1" u="sng" dirty="0"/>
              <a:t>PES:</a:t>
            </a:r>
            <a:r>
              <a:rPr lang="en-US" sz="1900" u="sng" dirty="0"/>
              <a:t> </a:t>
            </a:r>
            <a:r>
              <a:rPr lang="en-US" sz="1900" dirty="0"/>
              <a:t>Swallowing difficulty related to delirium tremens, ETOH abuse, too lethargic for PO intake as evidenced by consult for TF recommendations.</a:t>
            </a:r>
          </a:p>
          <a:p>
            <a:pPr marL="0" indent="0">
              <a:buNone/>
            </a:pPr>
            <a:r>
              <a:rPr lang="en-US" sz="1900" b="1" u="sng" dirty="0"/>
              <a:t>Goal: </a:t>
            </a:r>
            <a:r>
              <a:rPr lang="en-US" sz="1900" dirty="0"/>
              <a:t>Meet 80% to 120% of Calorie/ Protein Needs</a:t>
            </a:r>
          </a:p>
          <a:p>
            <a:endParaRPr lang="en-US" dirty="0"/>
          </a:p>
        </p:txBody>
      </p:sp>
    </p:spTree>
    <p:extLst>
      <p:ext uri="{BB962C8B-B14F-4D97-AF65-F5344CB8AC3E}">
        <p14:creationId xmlns:p14="http://schemas.microsoft.com/office/powerpoint/2010/main" val="2327881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96B9-932C-CE4C-AACA-B839C9AE63D5}"/>
              </a:ext>
            </a:extLst>
          </p:cNvPr>
          <p:cNvSpPr>
            <a:spLocks noGrp="1"/>
          </p:cNvSpPr>
          <p:nvPr>
            <p:ph type="title"/>
          </p:nvPr>
        </p:nvSpPr>
        <p:spPr>
          <a:xfrm>
            <a:off x="202870" y="105509"/>
            <a:ext cx="10649244" cy="808842"/>
          </a:xfrm>
        </p:spPr>
        <p:txBody>
          <a:bodyPr>
            <a:noAutofit/>
          </a:bodyPr>
          <a:lstStyle/>
          <a:p>
            <a:r>
              <a:rPr lang="en-US" sz="3200" dirty="0"/>
              <a:t>Clinical Nutrition Consult visit (1/13/20) </a:t>
            </a:r>
            <a:br>
              <a:rPr lang="en-US" sz="3200" dirty="0"/>
            </a:br>
            <a:r>
              <a:rPr lang="en-US" sz="3200" dirty="0"/>
              <a:t>ADIME cont.</a:t>
            </a:r>
          </a:p>
        </p:txBody>
      </p:sp>
      <p:sp>
        <p:nvSpPr>
          <p:cNvPr id="3" name="Content Placeholder 2">
            <a:extLst>
              <a:ext uri="{FF2B5EF4-FFF2-40B4-BE49-F238E27FC236}">
                <a16:creationId xmlns:a16="http://schemas.microsoft.com/office/drawing/2014/main" id="{AF74997E-A63A-B94F-A9E4-3A8239FFA6C8}"/>
              </a:ext>
            </a:extLst>
          </p:cNvPr>
          <p:cNvSpPr>
            <a:spLocks noGrp="1"/>
          </p:cNvSpPr>
          <p:nvPr>
            <p:ph idx="1"/>
          </p:nvPr>
        </p:nvSpPr>
        <p:spPr>
          <a:xfrm>
            <a:off x="393240" y="1135246"/>
            <a:ext cx="9772735" cy="5722754"/>
          </a:xfrm>
        </p:spPr>
        <p:txBody>
          <a:bodyPr>
            <a:noAutofit/>
          </a:bodyPr>
          <a:lstStyle/>
          <a:p>
            <a:pPr marL="0" indent="0">
              <a:buNone/>
            </a:pPr>
            <a:r>
              <a:rPr lang="en-US" b="1" u="sng" dirty="0"/>
              <a:t>Recommendations/ Actions: </a:t>
            </a:r>
            <a:endParaRPr lang="en-US" sz="1600" b="1" u="sng" dirty="0"/>
          </a:p>
          <a:p>
            <a:r>
              <a:rPr lang="en-US" sz="1800" dirty="0"/>
              <a:t>If able to insert feeding tube and start enteral nutrition, see TF recommendations and monitor tolerance /maintain aspiration precautions. Consider swallow eval if needed prior to starting PO diet. </a:t>
            </a:r>
          </a:p>
          <a:p>
            <a:pPr marL="0" indent="0">
              <a:buNone/>
            </a:pPr>
            <a:r>
              <a:rPr lang="en-US" b="1" u="sng" dirty="0"/>
              <a:t>TF RECS:</a:t>
            </a:r>
          </a:p>
          <a:p>
            <a:r>
              <a:rPr lang="en-US" dirty="0"/>
              <a:t>Jevity 1.5 Cal; continuous (run over 24 hours); start rate 30mL; goal rate 60 mL; goal volume 1440 mL/24 </a:t>
            </a:r>
            <a:r>
              <a:rPr lang="en-US" dirty="0" err="1"/>
              <a:t>hrs</a:t>
            </a:r>
            <a:r>
              <a:rPr lang="en-US" dirty="0"/>
              <a:t>; water flush 100 mL every 6 hours (400 additional cc from flush); total Calories = 2160; Total Protein= 92 grams; free water= 1094mL</a:t>
            </a:r>
          </a:p>
          <a:p>
            <a:pPr marL="0" indent="0">
              <a:buNone/>
            </a:pPr>
            <a:r>
              <a:rPr lang="en-US" b="1" u="sng" dirty="0"/>
              <a:t>Monitor/ Evaluation: </a:t>
            </a:r>
          </a:p>
          <a:p>
            <a:r>
              <a:rPr lang="en-US" sz="1800" dirty="0"/>
              <a:t>If starting TF- nursing to monitor residuals and if tolerated</a:t>
            </a:r>
          </a:p>
          <a:p>
            <a:r>
              <a:rPr lang="en-US" dirty="0"/>
              <a:t>Monitor weight trends; m</a:t>
            </a:r>
            <a:r>
              <a:rPr lang="en-US" sz="1800" dirty="0"/>
              <a:t>onitor relevant labs</a:t>
            </a:r>
          </a:p>
          <a:p>
            <a:r>
              <a:rPr lang="en-US" sz="1800" dirty="0"/>
              <a:t>Consult Speech for swallow eval once appropriate for PO intake</a:t>
            </a:r>
            <a:endParaRPr lang="en-US" dirty="0"/>
          </a:p>
          <a:p>
            <a:r>
              <a:rPr lang="en-US" sz="1800" dirty="0"/>
              <a:t>Psych consult for delirium and withdrawal side effects/ combative behavior</a:t>
            </a:r>
          </a:p>
          <a:p>
            <a:r>
              <a:rPr lang="en-US" sz="1800" dirty="0"/>
              <a:t>Team Members on board this case: Nursing, Hospitalist, Cardiology, Gastroenterology, Psychiatry, Case Management, Nephrology, Intensivist/ Critical Care, Clinical Nutrition, Neurology, Home Health Coordinator, PT. </a:t>
            </a:r>
          </a:p>
        </p:txBody>
      </p:sp>
      <p:sp>
        <p:nvSpPr>
          <p:cNvPr id="4" name="TextBox 3">
            <a:extLst>
              <a:ext uri="{FF2B5EF4-FFF2-40B4-BE49-F238E27FC236}">
                <a16:creationId xmlns:a16="http://schemas.microsoft.com/office/drawing/2014/main" id="{7BE93CEA-298C-D644-9D1D-D5D1A1F08F3E}"/>
              </a:ext>
            </a:extLst>
          </p:cNvPr>
          <p:cNvSpPr txBox="1"/>
          <p:nvPr/>
        </p:nvSpPr>
        <p:spPr>
          <a:xfrm>
            <a:off x="4085617" y="110895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9485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163F-C425-1849-934D-C2B6BD85B010}"/>
              </a:ext>
            </a:extLst>
          </p:cNvPr>
          <p:cNvSpPr>
            <a:spLocks noGrp="1"/>
          </p:cNvSpPr>
          <p:nvPr>
            <p:ph type="title"/>
          </p:nvPr>
        </p:nvSpPr>
        <p:spPr>
          <a:xfrm>
            <a:off x="677334" y="609600"/>
            <a:ext cx="8596668" cy="1320800"/>
          </a:xfrm>
        </p:spPr>
        <p:txBody>
          <a:bodyPr>
            <a:normAutofit/>
          </a:bodyPr>
          <a:lstStyle/>
          <a:p>
            <a:r>
              <a:rPr lang="en-US"/>
              <a:t>Acknowledgement</a:t>
            </a:r>
          </a:p>
        </p:txBody>
      </p:sp>
      <p:graphicFrame>
        <p:nvGraphicFramePr>
          <p:cNvPr id="5" name="Content Placeholder 2">
            <a:extLst>
              <a:ext uri="{FF2B5EF4-FFF2-40B4-BE49-F238E27FC236}">
                <a16:creationId xmlns:a16="http://schemas.microsoft.com/office/drawing/2014/main" id="{ADBDFC2A-5406-4691-94C8-90C95169395F}"/>
              </a:ext>
            </a:extLst>
          </p:cNvPr>
          <p:cNvGraphicFramePr>
            <a:graphicFrameLocks noGrp="1"/>
          </p:cNvGraphicFramePr>
          <p:nvPr>
            <p:ph idx="1"/>
            <p:extLst>
              <p:ext uri="{D42A27DB-BD31-4B8C-83A1-F6EECF244321}">
                <p14:modId xmlns:p14="http://schemas.microsoft.com/office/powerpoint/2010/main" val="1753635143"/>
              </p:ext>
            </p:extLst>
          </p:nvPr>
        </p:nvGraphicFramePr>
        <p:xfrm>
          <a:off x="677333" y="1435894"/>
          <a:ext cx="8368241" cy="3986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01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427F-2743-554C-983F-BC69C73C0CF4}"/>
              </a:ext>
            </a:extLst>
          </p:cNvPr>
          <p:cNvSpPr>
            <a:spLocks noGrp="1"/>
          </p:cNvSpPr>
          <p:nvPr>
            <p:ph type="title"/>
          </p:nvPr>
        </p:nvSpPr>
        <p:spPr>
          <a:xfrm>
            <a:off x="274378" y="253139"/>
            <a:ext cx="8596668" cy="707756"/>
          </a:xfrm>
        </p:spPr>
        <p:txBody>
          <a:bodyPr>
            <a:normAutofit/>
          </a:bodyPr>
          <a:lstStyle/>
          <a:p>
            <a:r>
              <a:rPr lang="en-US" sz="3200" dirty="0"/>
              <a:t>1</a:t>
            </a:r>
            <a:r>
              <a:rPr lang="en-US" sz="3200" baseline="30000" dirty="0"/>
              <a:t>st</a:t>
            </a:r>
            <a:r>
              <a:rPr lang="en-US" sz="3200" dirty="0"/>
              <a:t> Nutrition follow up visit (1/16/20) ADIME</a:t>
            </a:r>
          </a:p>
        </p:txBody>
      </p:sp>
      <p:sp>
        <p:nvSpPr>
          <p:cNvPr id="3" name="Content Placeholder 2">
            <a:extLst>
              <a:ext uri="{FF2B5EF4-FFF2-40B4-BE49-F238E27FC236}">
                <a16:creationId xmlns:a16="http://schemas.microsoft.com/office/drawing/2014/main" id="{E5C5906B-B0FB-DA4B-9EAF-8C7565747904}"/>
              </a:ext>
            </a:extLst>
          </p:cNvPr>
          <p:cNvSpPr>
            <a:spLocks noGrp="1"/>
          </p:cNvSpPr>
          <p:nvPr>
            <p:ph idx="1"/>
          </p:nvPr>
        </p:nvSpPr>
        <p:spPr>
          <a:xfrm>
            <a:off x="677334" y="960895"/>
            <a:ext cx="8596668" cy="5897105"/>
          </a:xfrm>
        </p:spPr>
        <p:txBody>
          <a:bodyPr>
            <a:normAutofit/>
          </a:bodyPr>
          <a:lstStyle/>
          <a:p>
            <a:pPr marL="0" indent="0">
              <a:buNone/>
            </a:pPr>
            <a:r>
              <a:rPr lang="en-US" b="1" u="sng" dirty="0"/>
              <a:t>Assessment</a:t>
            </a:r>
          </a:p>
          <a:p>
            <a:r>
              <a:rPr lang="en-US" dirty="0"/>
              <a:t>Clinical Nutrition follow up visit</a:t>
            </a:r>
          </a:p>
          <a:p>
            <a:r>
              <a:rPr lang="en-US" dirty="0"/>
              <a:t>No changes in dx or present issues since last visit 1/13/20</a:t>
            </a:r>
          </a:p>
          <a:p>
            <a:r>
              <a:rPr lang="en-US" dirty="0"/>
              <a:t>Spoke with 1:1 sitter and RN, </a:t>
            </a:r>
            <a:r>
              <a:rPr lang="en-US" dirty="0" err="1"/>
              <a:t>pt</a:t>
            </a:r>
            <a:r>
              <a:rPr lang="en-US" dirty="0"/>
              <a:t> sleeping all day, has not eaten anything. Pt ripped through restraints last night</a:t>
            </a:r>
          </a:p>
          <a:p>
            <a:r>
              <a:rPr lang="en-US" dirty="0"/>
              <a:t>Edema: unchanged</a:t>
            </a:r>
          </a:p>
          <a:p>
            <a:r>
              <a:rPr lang="en-US" dirty="0"/>
              <a:t>Skin: unchanged</a:t>
            </a:r>
          </a:p>
          <a:p>
            <a:r>
              <a:rPr lang="en-US" dirty="0"/>
              <a:t>Med: reviewed</a:t>
            </a:r>
          </a:p>
          <a:p>
            <a:r>
              <a:rPr lang="en-US" dirty="0"/>
              <a:t>Lab glucose 108 (slightly elevated); creatinine 1.85 (H)</a:t>
            </a:r>
          </a:p>
          <a:p>
            <a:r>
              <a:rPr lang="en-US" dirty="0"/>
              <a:t>Weight: Currently 217#- recent 10# </a:t>
            </a:r>
            <a:r>
              <a:rPr lang="en-US" dirty="0" err="1"/>
              <a:t>wt</a:t>
            </a:r>
            <a:r>
              <a:rPr lang="en-US" dirty="0"/>
              <a:t> loss since visit on 1/13/20 (? Bed scale accuracy)</a:t>
            </a:r>
          </a:p>
          <a:p>
            <a:endParaRPr lang="en-US" dirty="0"/>
          </a:p>
          <a:p>
            <a:pPr marL="0" indent="0">
              <a:buNone/>
            </a:pPr>
            <a:r>
              <a:rPr lang="en-US" b="1" u="sng" dirty="0"/>
              <a:t>PES: </a:t>
            </a:r>
            <a:r>
              <a:rPr lang="en-US" dirty="0"/>
              <a:t>Swallowing difficulty related to delirium tremens, ETOH abuse, too lethargic for PO intake as evidenced by consult for TF recommendations</a:t>
            </a:r>
          </a:p>
          <a:p>
            <a:pPr marL="0" indent="0">
              <a:buNone/>
            </a:pPr>
            <a:r>
              <a:rPr lang="en-US" b="1" u="sng" dirty="0"/>
              <a:t>Goals: </a:t>
            </a:r>
            <a:r>
              <a:rPr lang="en-US" dirty="0"/>
              <a:t>Consumes and Tolerates PO supplements, Adequate PO intake &gt; 50%.</a:t>
            </a:r>
          </a:p>
        </p:txBody>
      </p:sp>
    </p:spTree>
    <p:extLst>
      <p:ext uri="{BB962C8B-B14F-4D97-AF65-F5344CB8AC3E}">
        <p14:creationId xmlns:p14="http://schemas.microsoft.com/office/powerpoint/2010/main" val="2040198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4C89-907F-9B4B-85B3-042A34D0DC3E}"/>
              </a:ext>
            </a:extLst>
          </p:cNvPr>
          <p:cNvSpPr>
            <a:spLocks noGrp="1"/>
          </p:cNvSpPr>
          <p:nvPr>
            <p:ph type="title"/>
          </p:nvPr>
        </p:nvSpPr>
        <p:spPr>
          <a:xfrm>
            <a:off x="351870" y="156238"/>
            <a:ext cx="8596668" cy="1320800"/>
          </a:xfrm>
        </p:spPr>
        <p:txBody>
          <a:bodyPr>
            <a:normAutofit/>
          </a:bodyPr>
          <a:lstStyle/>
          <a:p>
            <a:r>
              <a:rPr lang="en-US" sz="3200" dirty="0"/>
              <a:t>1</a:t>
            </a:r>
            <a:r>
              <a:rPr lang="en-US" sz="3200" baseline="30000" dirty="0"/>
              <a:t>st</a:t>
            </a:r>
            <a:r>
              <a:rPr lang="en-US" sz="3200" dirty="0"/>
              <a:t> Nutrition follow up visit (1/16/20) ADIME cont.</a:t>
            </a:r>
          </a:p>
        </p:txBody>
      </p:sp>
      <p:sp>
        <p:nvSpPr>
          <p:cNvPr id="3" name="Content Placeholder 2">
            <a:extLst>
              <a:ext uri="{FF2B5EF4-FFF2-40B4-BE49-F238E27FC236}">
                <a16:creationId xmlns:a16="http://schemas.microsoft.com/office/drawing/2014/main" id="{3C4D4972-28DB-4243-BE2B-55EC6C5251DA}"/>
              </a:ext>
            </a:extLst>
          </p:cNvPr>
          <p:cNvSpPr>
            <a:spLocks noGrp="1"/>
          </p:cNvSpPr>
          <p:nvPr>
            <p:ph idx="1"/>
          </p:nvPr>
        </p:nvSpPr>
        <p:spPr>
          <a:xfrm>
            <a:off x="540568" y="1477038"/>
            <a:ext cx="8978110" cy="5163110"/>
          </a:xfrm>
        </p:spPr>
        <p:txBody>
          <a:bodyPr>
            <a:normAutofit/>
          </a:bodyPr>
          <a:lstStyle/>
          <a:p>
            <a:pPr marL="0" indent="0">
              <a:buNone/>
            </a:pPr>
            <a:r>
              <a:rPr lang="en-US" b="1" u="sng" dirty="0"/>
              <a:t>Recommendations/ Actions: </a:t>
            </a:r>
          </a:p>
          <a:p>
            <a:r>
              <a:rPr lang="en-US" dirty="0"/>
              <a:t>Continue Heart Healthy Diet; TF recs below if needed and 0% PO intake continues</a:t>
            </a:r>
          </a:p>
          <a:p>
            <a:r>
              <a:rPr lang="en-US" dirty="0"/>
              <a:t>Will provide Ensure Enlive at Breakfast (provides 350kcals and 20gm protein per 8oz).</a:t>
            </a:r>
          </a:p>
          <a:p>
            <a:pPr marL="0" indent="0">
              <a:buNone/>
            </a:pPr>
            <a:r>
              <a:rPr lang="en-US" b="1" u="sng" dirty="0"/>
              <a:t>TF RECS:</a:t>
            </a:r>
          </a:p>
          <a:p>
            <a:r>
              <a:rPr lang="en-US" dirty="0"/>
              <a:t>Jevity 1.5 Cal; continuous (run over 24 hours); start rate 30mL; goal rate 60 mL; goal volume 1440 mL/24 </a:t>
            </a:r>
            <a:r>
              <a:rPr lang="en-US" dirty="0" err="1"/>
              <a:t>hrs</a:t>
            </a:r>
            <a:r>
              <a:rPr lang="en-US" dirty="0"/>
              <a:t>; water flush 100 mL every 6 hours (400 additional cc from flush); total Calories = 2160; Total Protein= 92 grams; free water= 1094mL</a:t>
            </a:r>
          </a:p>
          <a:p>
            <a:pPr marL="0" indent="0">
              <a:buNone/>
            </a:pPr>
            <a:r>
              <a:rPr lang="en-US" b="1" u="sng" dirty="0"/>
              <a:t>Monitor/ Evaluation: </a:t>
            </a:r>
          </a:p>
          <a:p>
            <a:r>
              <a:rPr lang="en-US" dirty="0"/>
              <a:t>Monitor PO intake  form meals and supplements; and if TF is used/ tolerated</a:t>
            </a:r>
          </a:p>
          <a:p>
            <a:r>
              <a:rPr lang="en-US" dirty="0"/>
              <a:t>Monitor weight trends; monitor relevant labs</a:t>
            </a:r>
          </a:p>
          <a:p>
            <a:r>
              <a:rPr lang="en-US" dirty="0"/>
              <a:t>Team Members on board this case: Nursing, Hospitalist, Cardiology, Gastroenterology, Psychiatry, Case Management, Nephrology, Intensivist/ Critical Care, Clinical Nutrition, Neurology, Home Health Coordinator, PT. </a:t>
            </a:r>
          </a:p>
          <a:p>
            <a:endParaRPr lang="en-US" dirty="0"/>
          </a:p>
        </p:txBody>
      </p:sp>
    </p:spTree>
    <p:extLst>
      <p:ext uri="{BB962C8B-B14F-4D97-AF65-F5344CB8AC3E}">
        <p14:creationId xmlns:p14="http://schemas.microsoft.com/office/powerpoint/2010/main" val="340329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AB82-3732-4047-8A08-E8F9DD0B6800}"/>
              </a:ext>
            </a:extLst>
          </p:cNvPr>
          <p:cNvSpPr>
            <a:spLocks noGrp="1"/>
          </p:cNvSpPr>
          <p:nvPr>
            <p:ph type="title"/>
          </p:nvPr>
        </p:nvSpPr>
        <p:spPr/>
        <p:txBody>
          <a:bodyPr>
            <a:normAutofit/>
          </a:bodyPr>
          <a:lstStyle/>
          <a:p>
            <a:r>
              <a:rPr lang="en-US" sz="3200" dirty="0"/>
              <a:t>2</a:t>
            </a:r>
            <a:r>
              <a:rPr lang="en-US" sz="3200" baseline="30000" dirty="0"/>
              <a:t>nd</a:t>
            </a:r>
            <a:r>
              <a:rPr lang="en-US" sz="3200" dirty="0"/>
              <a:t> Nutrition follow up visit (1/20/20) ADIME</a:t>
            </a:r>
          </a:p>
        </p:txBody>
      </p:sp>
      <p:sp>
        <p:nvSpPr>
          <p:cNvPr id="3" name="Content Placeholder 2">
            <a:extLst>
              <a:ext uri="{FF2B5EF4-FFF2-40B4-BE49-F238E27FC236}">
                <a16:creationId xmlns:a16="http://schemas.microsoft.com/office/drawing/2014/main" id="{5DE8B1A4-0AD8-D545-A0D0-2B5DB32B105F}"/>
              </a:ext>
            </a:extLst>
          </p:cNvPr>
          <p:cNvSpPr>
            <a:spLocks noGrp="1"/>
          </p:cNvSpPr>
          <p:nvPr>
            <p:ph idx="1"/>
          </p:nvPr>
        </p:nvSpPr>
        <p:spPr>
          <a:xfrm>
            <a:off x="677334" y="1379349"/>
            <a:ext cx="8596668" cy="5253926"/>
          </a:xfrm>
        </p:spPr>
        <p:txBody>
          <a:bodyPr>
            <a:normAutofit fontScale="92500" lnSpcReduction="20000"/>
          </a:bodyPr>
          <a:lstStyle/>
          <a:p>
            <a:pPr marL="0" indent="0">
              <a:buNone/>
            </a:pPr>
            <a:r>
              <a:rPr lang="en-US" sz="1900" b="1" u="sng" dirty="0"/>
              <a:t>Assessment</a:t>
            </a:r>
          </a:p>
          <a:p>
            <a:r>
              <a:rPr lang="en-US" sz="1900" dirty="0"/>
              <a:t>Clinical Nutrition follow up</a:t>
            </a:r>
          </a:p>
          <a:p>
            <a:r>
              <a:rPr lang="en-US" sz="1900" dirty="0"/>
              <a:t>Polysubstance abuse, as per neurology cannot r/o </a:t>
            </a:r>
            <a:r>
              <a:rPr lang="en-US" sz="1900" dirty="0">
                <a:solidFill>
                  <a:srgbClr val="FF0000"/>
                </a:solidFill>
              </a:rPr>
              <a:t>Wernicke-Korsakoff syndrome (in addition to prior Dx)</a:t>
            </a:r>
          </a:p>
          <a:p>
            <a:r>
              <a:rPr lang="en-US" sz="1900" dirty="0"/>
              <a:t>Edema: generalized/ RUE/ RLE/ LLE +1; LUE +2 per nursing assessment </a:t>
            </a:r>
          </a:p>
          <a:p>
            <a:r>
              <a:rPr lang="en-US" sz="1900" dirty="0"/>
              <a:t>Skin: unchanged </a:t>
            </a:r>
          </a:p>
          <a:p>
            <a:r>
              <a:rPr lang="en-US" sz="1900" dirty="0"/>
              <a:t>Med: </a:t>
            </a:r>
            <a:r>
              <a:rPr lang="en-US" sz="1900" dirty="0" err="1"/>
              <a:t>phos</a:t>
            </a:r>
            <a:r>
              <a:rPr lang="en-US" sz="1900" dirty="0"/>
              <a:t>, B12, </a:t>
            </a:r>
            <a:r>
              <a:rPr lang="en-US" sz="1900" dirty="0" err="1"/>
              <a:t>folvite</a:t>
            </a:r>
            <a:r>
              <a:rPr lang="en-US" sz="1900" dirty="0"/>
              <a:t>, MVI, </a:t>
            </a:r>
            <a:r>
              <a:rPr lang="en-US" sz="1900" dirty="0" err="1"/>
              <a:t>protonix</a:t>
            </a:r>
            <a:r>
              <a:rPr lang="en-US" sz="1900" dirty="0"/>
              <a:t>, </a:t>
            </a:r>
            <a:r>
              <a:rPr lang="en-US" sz="1900" dirty="0">
                <a:solidFill>
                  <a:srgbClr val="FF0000"/>
                </a:solidFill>
              </a:rPr>
              <a:t>thiamine (500mg Q 8 </a:t>
            </a:r>
            <a:r>
              <a:rPr lang="en-US" sz="1900" dirty="0" err="1">
                <a:solidFill>
                  <a:srgbClr val="FF0000"/>
                </a:solidFill>
              </a:rPr>
              <a:t>hrs</a:t>
            </a:r>
            <a:r>
              <a:rPr lang="en-US" sz="1900" dirty="0">
                <a:solidFill>
                  <a:srgbClr val="FF0000"/>
                </a:solidFill>
              </a:rPr>
              <a:t>)… </a:t>
            </a:r>
            <a:r>
              <a:rPr lang="en-US" sz="1900" dirty="0"/>
              <a:t>all reviewed</a:t>
            </a:r>
          </a:p>
          <a:p>
            <a:r>
              <a:rPr lang="en-US" sz="1900" dirty="0"/>
              <a:t>Last BM: 1/19/20 + diarrhea</a:t>
            </a:r>
          </a:p>
          <a:p>
            <a:r>
              <a:rPr lang="en-US" sz="1900" dirty="0"/>
              <a:t>1:1 reports </a:t>
            </a:r>
            <a:r>
              <a:rPr lang="en-US" sz="1900" dirty="0" err="1"/>
              <a:t>pt</a:t>
            </a:r>
            <a:r>
              <a:rPr lang="en-US" sz="1900" dirty="0"/>
              <a:t> ate small amount at breakfast, liked fruit, would not eat eggs. Disliked Vanilla Ensure- but will try strawberry flavor.</a:t>
            </a:r>
          </a:p>
          <a:p>
            <a:r>
              <a:rPr lang="en-US" sz="1900" dirty="0"/>
              <a:t>Weight: Currently 217# stable since visit on 1/16/20</a:t>
            </a:r>
          </a:p>
          <a:p>
            <a:endParaRPr lang="en-US" sz="1900" dirty="0"/>
          </a:p>
          <a:p>
            <a:pPr marL="0" indent="0">
              <a:buNone/>
            </a:pPr>
            <a:r>
              <a:rPr lang="en-US" sz="1900" b="1" u="sng" dirty="0"/>
              <a:t>PES: </a:t>
            </a:r>
            <a:r>
              <a:rPr lang="en-US" sz="1900" dirty="0"/>
              <a:t>Inadequate protein-energy intake related to delirium tremens, ETOH abuse, too lethargic for PO intake as evidenced by poor PO intake.</a:t>
            </a:r>
          </a:p>
          <a:p>
            <a:pPr marL="0" indent="0">
              <a:buNone/>
            </a:pPr>
            <a:r>
              <a:rPr lang="en-US" sz="1900" b="1" u="sng" dirty="0"/>
              <a:t>Goals: </a:t>
            </a:r>
            <a:r>
              <a:rPr lang="en-US" sz="1900" dirty="0"/>
              <a:t>Adequate PO intake &gt; 50%, consumes and tolerates PO supplements.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01543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3A9B-5936-7F4D-9EDE-ED9E25470336}"/>
              </a:ext>
            </a:extLst>
          </p:cNvPr>
          <p:cNvSpPr>
            <a:spLocks noGrp="1"/>
          </p:cNvSpPr>
          <p:nvPr>
            <p:ph type="title"/>
          </p:nvPr>
        </p:nvSpPr>
        <p:spPr/>
        <p:txBody>
          <a:bodyPr>
            <a:normAutofit/>
          </a:bodyPr>
          <a:lstStyle/>
          <a:p>
            <a:r>
              <a:rPr lang="en-US" sz="3200" dirty="0"/>
              <a:t>2</a:t>
            </a:r>
            <a:r>
              <a:rPr lang="en-US" sz="3200" baseline="30000" dirty="0"/>
              <a:t>nd</a:t>
            </a:r>
            <a:r>
              <a:rPr lang="en-US" sz="3200" dirty="0"/>
              <a:t> Nutrition follow up visit (1/20/20) ADIME cont.</a:t>
            </a:r>
          </a:p>
        </p:txBody>
      </p:sp>
      <p:sp>
        <p:nvSpPr>
          <p:cNvPr id="3" name="Content Placeholder 2">
            <a:extLst>
              <a:ext uri="{FF2B5EF4-FFF2-40B4-BE49-F238E27FC236}">
                <a16:creationId xmlns:a16="http://schemas.microsoft.com/office/drawing/2014/main" id="{81032E40-4223-054E-B51C-E549F05D62A5}"/>
              </a:ext>
            </a:extLst>
          </p:cNvPr>
          <p:cNvSpPr>
            <a:spLocks noGrp="1"/>
          </p:cNvSpPr>
          <p:nvPr>
            <p:ph idx="1"/>
          </p:nvPr>
        </p:nvSpPr>
        <p:spPr>
          <a:xfrm>
            <a:off x="677334" y="1744133"/>
            <a:ext cx="8596668" cy="4927600"/>
          </a:xfrm>
        </p:spPr>
        <p:txBody>
          <a:bodyPr>
            <a:normAutofit fontScale="92500" lnSpcReduction="10000"/>
          </a:bodyPr>
          <a:lstStyle/>
          <a:p>
            <a:pPr marL="0" indent="0">
              <a:buNone/>
            </a:pPr>
            <a:r>
              <a:rPr lang="en-US" sz="1900" b="1" u="sng" dirty="0"/>
              <a:t>Recommendations/ Actions: </a:t>
            </a:r>
          </a:p>
          <a:p>
            <a:r>
              <a:rPr lang="en-US" sz="1900" dirty="0"/>
              <a:t>Continue Heart Healthy Diet; TF recs below if needed and not meeting adequate protein/ energy intake.</a:t>
            </a:r>
          </a:p>
          <a:p>
            <a:r>
              <a:rPr lang="en-US" sz="1900" dirty="0"/>
              <a:t>Will continue with Strawberry Ensure Enlive at Breakfast (provides 350kcals and 20gm protein per 8oz).</a:t>
            </a:r>
          </a:p>
          <a:p>
            <a:pPr marL="0" indent="0">
              <a:buNone/>
            </a:pPr>
            <a:r>
              <a:rPr lang="en-US" sz="1900" b="1" u="sng" dirty="0"/>
              <a:t>TF RECS:</a:t>
            </a:r>
          </a:p>
          <a:p>
            <a:r>
              <a:rPr lang="en-US" sz="1900" dirty="0"/>
              <a:t>Unsuccessful due to </a:t>
            </a:r>
            <a:r>
              <a:rPr lang="en-US" sz="1900" dirty="0" err="1"/>
              <a:t>pt</a:t>
            </a:r>
            <a:r>
              <a:rPr lang="en-US" sz="1900" dirty="0"/>
              <a:t> pulling out DHT (per EMR 1/17/20)</a:t>
            </a:r>
          </a:p>
          <a:p>
            <a:pPr marL="0" indent="0">
              <a:buNone/>
            </a:pPr>
            <a:r>
              <a:rPr lang="en-US" sz="1900" b="1" u="sng" dirty="0"/>
              <a:t>Monitor/ Evaluation: </a:t>
            </a:r>
          </a:p>
          <a:p>
            <a:r>
              <a:rPr lang="en-US" sz="1900" dirty="0"/>
              <a:t>Monitor for fluid overload from IV’s</a:t>
            </a:r>
          </a:p>
          <a:p>
            <a:r>
              <a:rPr lang="en-US" sz="1900" dirty="0"/>
              <a:t>Monitor PO intake of meals and supplements</a:t>
            </a:r>
          </a:p>
          <a:p>
            <a:r>
              <a:rPr lang="en-US" sz="1900" dirty="0"/>
              <a:t>Monitor weight trends; monitor relevant labs</a:t>
            </a:r>
          </a:p>
          <a:p>
            <a:r>
              <a:rPr lang="en-US" sz="1900" dirty="0"/>
              <a:t>Team Members on board this case: Nursing, Hospitalist, Cardiology, Gastroenterology, Psychiatry, Case Management, Nephrology, Intensivist/ Critical Care, Clinical Nutrition, Neurology, Home Health Coordinator, PT. </a:t>
            </a:r>
          </a:p>
          <a:p>
            <a:endParaRPr lang="en-US" dirty="0"/>
          </a:p>
        </p:txBody>
      </p:sp>
    </p:spTree>
    <p:extLst>
      <p:ext uri="{BB962C8B-B14F-4D97-AF65-F5344CB8AC3E}">
        <p14:creationId xmlns:p14="http://schemas.microsoft.com/office/powerpoint/2010/main" val="103801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0917-0080-A84E-8641-141F99066CBD}"/>
              </a:ext>
            </a:extLst>
          </p:cNvPr>
          <p:cNvSpPr>
            <a:spLocks noGrp="1"/>
          </p:cNvSpPr>
          <p:nvPr>
            <p:ph type="title"/>
          </p:nvPr>
        </p:nvSpPr>
        <p:spPr/>
        <p:txBody>
          <a:bodyPr>
            <a:normAutofit/>
          </a:bodyPr>
          <a:lstStyle/>
          <a:p>
            <a:r>
              <a:rPr lang="en-US" sz="3200" dirty="0"/>
              <a:t>3</a:t>
            </a:r>
            <a:r>
              <a:rPr lang="en-US" sz="3200" baseline="30000" dirty="0"/>
              <a:t>rd</a:t>
            </a:r>
            <a:r>
              <a:rPr lang="en-US" sz="3200" dirty="0"/>
              <a:t> Nutrition follow up visit (1/24/20) ADIME</a:t>
            </a:r>
          </a:p>
        </p:txBody>
      </p:sp>
      <p:sp>
        <p:nvSpPr>
          <p:cNvPr id="3" name="Content Placeholder 2">
            <a:extLst>
              <a:ext uri="{FF2B5EF4-FFF2-40B4-BE49-F238E27FC236}">
                <a16:creationId xmlns:a16="http://schemas.microsoft.com/office/drawing/2014/main" id="{AF9775AD-625B-7141-B862-0EEAA1299516}"/>
              </a:ext>
            </a:extLst>
          </p:cNvPr>
          <p:cNvSpPr>
            <a:spLocks noGrp="1"/>
          </p:cNvSpPr>
          <p:nvPr>
            <p:ph idx="1"/>
          </p:nvPr>
        </p:nvSpPr>
        <p:spPr>
          <a:xfrm>
            <a:off x="677334" y="1286359"/>
            <a:ext cx="8596668" cy="4755003"/>
          </a:xfrm>
        </p:spPr>
        <p:txBody>
          <a:bodyPr>
            <a:normAutofit lnSpcReduction="10000"/>
          </a:bodyPr>
          <a:lstStyle/>
          <a:p>
            <a:pPr marL="0" indent="0">
              <a:buNone/>
            </a:pPr>
            <a:r>
              <a:rPr lang="en-US" b="1" u="sng" dirty="0"/>
              <a:t>Assessment</a:t>
            </a:r>
          </a:p>
          <a:p>
            <a:r>
              <a:rPr lang="en-US" dirty="0"/>
              <a:t>Clinical Nutrition follow up</a:t>
            </a:r>
          </a:p>
          <a:p>
            <a:r>
              <a:rPr lang="en-US" dirty="0"/>
              <a:t>High nutrition risk </a:t>
            </a:r>
          </a:p>
          <a:p>
            <a:r>
              <a:rPr lang="en-US" dirty="0"/>
              <a:t>Edema: Generalized/RLE/LLE +1, RUE/LUE +2 per nursing assessment</a:t>
            </a:r>
          </a:p>
          <a:p>
            <a:r>
              <a:rPr lang="en-US" dirty="0"/>
              <a:t>Visited </a:t>
            </a:r>
            <a:r>
              <a:rPr lang="en-US" dirty="0" err="1"/>
              <a:t>pt</a:t>
            </a:r>
            <a:r>
              <a:rPr lang="en-US" dirty="0"/>
              <a:t> today, who reports his appetite is improving. Pt states he ate all his lunch today. Pt denies n/v and reports diarrhea has resolved. Pt drinking ensure </a:t>
            </a:r>
            <a:r>
              <a:rPr lang="en-US" dirty="0" err="1"/>
              <a:t>enlive</a:t>
            </a:r>
            <a:r>
              <a:rPr lang="en-US" dirty="0"/>
              <a:t>.</a:t>
            </a:r>
          </a:p>
          <a:p>
            <a:r>
              <a:rPr lang="en-US" dirty="0"/>
              <a:t>Labs and Meds reviewed</a:t>
            </a:r>
          </a:p>
          <a:p>
            <a:r>
              <a:rPr lang="en-US" dirty="0"/>
              <a:t>Weight: current </a:t>
            </a:r>
            <a:r>
              <a:rPr lang="en-US" dirty="0" err="1"/>
              <a:t>wt</a:t>
            </a:r>
            <a:r>
              <a:rPr lang="en-US" dirty="0"/>
              <a:t> is now 209# has lost 8# in 4 days! (ongoing </a:t>
            </a:r>
            <a:r>
              <a:rPr lang="en-US" dirty="0" err="1"/>
              <a:t>wt</a:t>
            </a:r>
            <a:r>
              <a:rPr lang="en-US" dirty="0"/>
              <a:t> loss since stay has now been total loss of 18# since admit in 15 days!) </a:t>
            </a:r>
          </a:p>
          <a:p>
            <a:pPr marL="0" indent="0">
              <a:buNone/>
            </a:pPr>
            <a:endParaRPr lang="en-US" dirty="0"/>
          </a:p>
          <a:p>
            <a:pPr marL="0" indent="0">
              <a:buNone/>
            </a:pPr>
            <a:r>
              <a:rPr lang="en-US" b="1" u="sng" dirty="0"/>
              <a:t>PES: </a:t>
            </a:r>
            <a:r>
              <a:rPr lang="en-US" dirty="0"/>
              <a:t>Not ready for diet/ Lifestyle change related to ETOH abuse, polysubstance abuse as evidenced by psychiatric notes.</a:t>
            </a:r>
          </a:p>
          <a:p>
            <a:pPr marL="0" indent="0">
              <a:buNone/>
            </a:pPr>
            <a:r>
              <a:rPr lang="en-US" b="1" u="sng" dirty="0"/>
              <a:t>Goals: </a:t>
            </a:r>
            <a:r>
              <a:rPr lang="en-US" dirty="0"/>
              <a:t>Adequate PO intake &gt; 50%, consumes and tolerates PO supplements</a:t>
            </a:r>
          </a:p>
        </p:txBody>
      </p:sp>
    </p:spTree>
    <p:extLst>
      <p:ext uri="{BB962C8B-B14F-4D97-AF65-F5344CB8AC3E}">
        <p14:creationId xmlns:p14="http://schemas.microsoft.com/office/powerpoint/2010/main" val="1934448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499D-0F4D-494B-A5D6-8AC4DA0B6CB6}"/>
              </a:ext>
            </a:extLst>
          </p:cNvPr>
          <p:cNvSpPr>
            <a:spLocks noGrp="1"/>
          </p:cNvSpPr>
          <p:nvPr>
            <p:ph type="title"/>
          </p:nvPr>
        </p:nvSpPr>
        <p:spPr>
          <a:xfrm>
            <a:off x="677334" y="291025"/>
            <a:ext cx="8596668" cy="1320800"/>
          </a:xfrm>
        </p:spPr>
        <p:txBody>
          <a:bodyPr>
            <a:normAutofit/>
          </a:bodyPr>
          <a:lstStyle/>
          <a:p>
            <a:r>
              <a:rPr lang="en-US" sz="3200" dirty="0"/>
              <a:t>3</a:t>
            </a:r>
            <a:r>
              <a:rPr lang="en-US" sz="3200" baseline="30000" dirty="0"/>
              <a:t>rd</a:t>
            </a:r>
            <a:r>
              <a:rPr lang="en-US" sz="3200" dirty="0"/>
              <a:t> Nutrition follow up visit (1/24/20) ADIME cont.</a:t>
            </a:r>
          </a:p>
        </p:txBody>
      </p:sp>
      <p:sp>
        <p:nvSpPr>
          <p:cNvPr id="3" name="Content Placeholder 2">
            <a:extLst>
              <a:ext uri="{FF2B5EF4-FFF2-40B4-BE49-F238E27FC236}">
                <a16:creationId xmlns:a16="http://schemas.microsoft.com/office/drawing/2014/main" id="{3646FBFD-44AB-3E40-AE6E-14A8274E8F32}"/>
              </a:ext>
            </a:extLst>
          </p:cNvPr>
          <p:cNvSpPr>
            <a:spLocks noGrp="1"/>
          </p:cNvSpPr>
          <p:nvPr>
            <p:ph idx="1"/>
          </p:nvPr>
        </p:nvSpPr>
        <p:spPr>
          <a:xfrm>
            <a:off x="677334" y="1611825"/>
            <a:ext cx="8596668" cy="4955150"/>
          </a:xfrm>
        </p:spPr>
        <p:txBody>
          <a:bodyPr>
            <a:normAutofit/>
          </a:bodyPr>
          <a:lstStyle/>
          <a:p>
            <a:pPr marL="0" indent="0">
              <a:buNone/>
            </a:pPr>
            <a:r>
              <a:rPr lang="en-US" b="1" u="sng" dirty="0"/>
              <a:t>Recommendations/ Actions: </a:t>
            </a:r>
          </a:p>
          <a:p>
            <a:r>
              <a:rPr lang="en-US" dirty="0"/>
              <a:t>Continue Heart Healthy Diet; Will continue with Strawberry Ensure Enlive at Breakfast (provides 350kcals and 20gm protein per 8oz).</a:t>
            </a:r>
          </a:p>
          <a:p>
            <a:pPr marL="0" indent="0">
              <a:buNone/>
            </a:pPr>
            <a:r>
              <a:rPr lang="en-US" b="1" u="sng" dirty="0"/>
              <a:t>Monitor/ Evaluation: </a:t>
            </a:r>
          </a:p>
          <a:p>
            <a:r>
              <a:rPr lang="en-US" dirty="0"/>
              <a:t>Monitor PO intake of meals and supplements</a:t>
            </a:r>
          </a:p>
          <a:p>
            <a:r>
              <a:rPr lang="en-US" dirty="0"/>
              <a:t>Monitor weight trends; monitor relevant labs</a:t>
            </a:r>
          </a:p>
          <a:p>
            <a:r>
              <a:rPr lang="en-US" dirty="0"/>
              <a:t>Team Members on board this case: Nursing, Hospitalist, Cardiology, Gastroenterology, Psychiatry, Case Management, Nephrology, Intensivist/ Critical Care, Clinical Nutrition, Neurology, Home Health Coordinator, PT. </a:t>
            </a:r>
          </a:p>
          <a:p>
            <a:endParaRPr lang="en-US" dirty="0"/>
          </a:p>
        </p:txBody>
      </p:sp>
    </p:spTree>
    <p:extLst>
      <p:ext uri="{BB962C8B-B14F-4D97-AF65-F5344CB8AC3E}">
        <p14:creationId xmlns:p14="http://schemas.microsoft.com/office/powerpoint/2010/main" val="729420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CEBAE-6621-E34E-935C-A35FE1F9E965}"/>
              </a:ext>
            </a:extLst>
          </p:cNvPr>
          <p:cNvSpPr>
            <a:spLocks noGrp="1"/>
          </p:cNvSpPr>
          <p:nvPr>
            <p:ph type="title"/>
          </p:nvPr>
        </p:nvSpPr>
        <p:spPr>
          <a:xfrm>
            <a:off x="1286935" y="510584"/>
            <a:ext cx="10197494" cy="1099457"/>
          </a:xfrm>
        </p:spPr>
        <p:txBody>
          <a:bodyPr>
            <a:normAutofit/>
          </a:bodyPr>
          <a:lstStyle/>
          <a:p>
            <a:r>
              <a:rPr lang="en-US" dirty="0"/>
              <a:t>Biochemical Data Trends During Hospital Stay</a:t>
            </a: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id="{55B13651-1422-EA42-BBC0-92463A54D0E8}"/>
              </a:ext>
            </a:extLst>
          </p:cNvPr>
          <p:cNvGraphicFramePr>
            <a:graphicFrameLocks noGrp="1"/>
          </p:cNvGraphicFramePr>
          <p:nvPr>
            <p:ph idx="1"/>
            <p:extLst>
              <p:ext uri="{D42A27DB-BD31-4B8C-83A1-F6EECF244321}">
                <p14:modId xmlns:p14="http://schemas.microsoft.com/office/powerpoint/2010/main" val="166152547"/>
              </p:ext>
            </p:extLst>
          </p:nvPr>
        </p:nvGraphicFramePr>
        <p:xfrm>
          <a:off x="1086591" y="1420237"/>
          <a:ext cx="10197492" cy="5077839"/>
        </p:xfrm>
        <a:graphic>
          <a:graphicData uri="http://schemas.openxmlformats.org/drawingml/2006/table">
            <a:tbl>
              <a:tblPr firstRow="1" bandRow="1">
                <a:tableStyleId>{3B4B98B0-60AC-42C2-AFA5-B58CD77FA1E5}</a:tableStyleId>
              </a:tblPr>
              <a:tblGrid>
                <a:gridCol w="1868403">
                  <a:extLst>
                    <a:ext uri="{9D8B030D-6E8A-4147-A177-3AD203B41FA5}">
                      <a16:colId xmlns:a16="http://schemas.microsoft.com/office/drawing/2014/main" val="3340150943"/>
                    </a:ext>
                  </a:extLst>
                </a:gridCol>
                <a:gridCol w="1133386">
                  <a:extLst>
                    <a:ext uri="{9D8B030D-6E8A-4147-A177-3AD203B41FA5}">
                      <a16:colId xmlns:a16="http://schemas.microsoft.com/office/drawing/2014/main" val="525537675"/>
                    </a:ext>
                  </a:extLst>
                </a:gridCol>
                <a:gridCol w="1486687">
                  <a:extLst>
                    <a:ext uri="{9D8B030D-6E8A-4147-A177-3AD203B41FA5}">
                      <a16:colId xmlns:a16="http://schemas.microsoft.com/office/drawing/2014/main" val="3712576705"/>
                    </a:ext>
                  </a:extLst>
                </a:gridCol>
                <a:gridCol w="1427254">
                  <a:extLst>
                    <a:ext uri="{9D8B030D-6E8A-4147-A177-3AD203B41FA5}">
                      <a16:colId xmlns:a16="http://schemas.microsoft.com/office/drawing/2014/main" val="3603180823"/>
                    </a:ext>
                  </a:extLst>
                </a:gridCol>
                <a:gridCol w="1427254">
                  <a:extLst>
                    <a:ext uri="{9D8B030D-6E8A-4147-A177-3AD203B41FA5}">
                      <a16:colId xmlns:a16="http://schemas.microsoft.com/office/drawing/2014/main" val="2552866470"/>
                    </a:ext>
                  </a:extLst>
                </a:gridCol>
                <a:gridCol w="1427254">
                  <a:extLst>
                    <a:ext uri="{9D8B030D-6E8A-4147-A177-3AD203B41FA5}">
                      <a16:colId xmlns:a16="http://schemas.microsoft.com/office/drawing/2014/main" val="3287055858"/>
                    </a:ext>
                  </a:extLst>
                </a:gridCol>
                <a:gridCol w="1427254">
                  <a:extLst>
                    <a:ext uri="{9D8B030D-6E8A-4147-A177-3AD203B41FA5}">
                      <a16:colId xmlns:a16="http://schemas.microsoft.com/office/drawing/2014/main" val="3153555279"/>
                    </a:ext>
                  </a:extLst>
                </a:gridCol>
              </a:tblGrid>
              <a:tr h="400403">
                <a:tc>
                  <a:txBody>
                    <a:bodyPr/>
                    <a:lstStyle/>
                    <a:p>
                      <a:r>
                        <a:rPr lang="en-US" sz="1400"/>
                        <a:t>Lab</a:t>
                      </a:r>
                    </a:p>
                  </a:txBody>
                  <a:tcPr marL="73360" marR="73360" marT="36680" marB="36680"/>
                </a:tc>
                <a:tc>
                  <a:txBody>
                    <a:bodyPr/>
                    <a:lstStyle/>
                    <a:p>
                      <a:r>
                        <a:rPr lang="en-US" sz="1400"/>
                        <a:t>Units</a:t>
                      </a:r>
                    </a:p>
                  </a:txBody>
                  <a:tcPr marL="73360" marR="73360" marT="36680" marB="36680"/>
                </a:tc>
                <a:tc>
                  <a:txBody>
                    <a:bodyPr/>
                    <a:lstStyle/>
                    <a:p>
                      <a:r>
                        <a:rPr lang="en-US" sz="1400"/>
                        <a:t>1/12/20</a:t>
                      </a:r>
                    </a:p>
                  </a:txBody>
                  <a:tcPr marL="73360" marR="73360" marT="36680" marB="36680"/>
                </a:tc>
                <a:tc>
                  <a:txBody>
                    <a:bodyPr/>
                    <a:lstStyle/>
                    <a:p>
                      <a:r>
                        <a:rPr lang="en-US" sz="1400"/>
                        <a:t>1/13/20</a:t>
                      </a:r>
                    </a:p>
                  </a:txBody>
                  <a:tcPr marL="73360" marR="73360" marT="36680" marB="36680"/>
                </a:tc>
                <a:tc>
                  <a:txBody>
                    <a:bodyPr/>
                    <a:lstStyle/>
                    <a:p>
                      <a:r>
                        <a:rPr lang="en-US" sz="1400"/>
                        <a:t>1/16/20</a:t>
                      </a:r>
                    </a:p>
                  </a:txBody>
                  <a:tcPr marL="73360" marR="73360" marT="36680" marB="36680"/>
                </a:tc>
                <a:tc>
                  <a:txBody>
                    <a:bodyPr/>
                    <a:lstStyle/>
                    <a:p>
                      <a:r>
                        <a:rPr lang="en-US" sz="1400"/>
                        <a:t>1/20/20</a:t>
                      </a:r>
                    </a:p>
                  </a:txBody>
                  <a:tcPr marL="73360" marR="73360" marT="36680" marB="36680"/>
                </a:tc>
                <a:tc>
                  <a:txBody>
                    <a:bodyPr/>
                    <a:lstStyle/>
                    <a:p>
                      <a:r>
                        <a:rPr lang="en-US" sz="1400"/>
                        <a:t>1/24/20</a:t>
                      </a:r>
                    </a:p>
                  </a:txBody>
                  <a:tcPr marL="73360" marR="73360" marT="36680" marB="36680"/>
                </a:tc>
                <a:extLst>
                  <a:ext uri="{0D108BD9-81ED-4DB2-BD59-A6C34878D82A}">
                    <a16:rowId xmlns:a16="http://schemas.microsoft.com/office/drawing/2014/main" val="2839269493"/>
                  </a:ext>
                </a:extLst>
              </a:tr>
              <a:tr h="400403">
                <a:tc>
                  <a:txBody>
                    <a:bodyPr/>
                    <a:lstStyle/>
                    <a:p>
                      <a:r>
                        <a:rPr lang="en-US" sz="1400" b="1"/>
                        <a:t>WBC AUTO</a:t>
                      </a:r>
                    </a:p>
                  </a:txBody>
                  <a:tcPr marL="73360" marR="73360" marT="36680" marB="36680"/>
                </a:tc>
                <a:tc>
                  <a:txBody>
                    <a:bodyPr/>
                    <a:lstStyle/>
                    <a:p>
                      <a:r>
                        <a:rPr lang="en-US" sz="1400"/>
                        <a:t>10*3/uL</a:t>
                      </a:r>
                    </a:p>
                  </a:txBody>
                  <a:tcPr marL="73360" marR="73360" marT="36680" marB="36680"/>
                </a:tc>
                <a:tc>
                  <a:txBody>
                    <a:bodyPr/>
                    <a:lstStyle/>
                    <a:p>
                      <a:r>
                        <a:rPr lang="en-US" sz="1400"/>
                        <a:t>6.49</a:t>
                      </a:r>
                    </a:p>
                  </a:txBody>
                  <a:tcPr marL="73360" marR="73360" marT="36680" marB="36680"/>
                </a:tc>
                <a:tc>
                  <a:txBody>
                    <a:bodyPr/>
                    <a:lstStyle/>
                    <a:p>
                      <a:r>
                        <a:rPr lang="en-US" sz="1400"/>
                        <a:t>7.66</a:t>
                      </a:r>
                    </a:p>
                  </a:txBody>
                  <a:tcPr marL="73360" marR="73360" marT="36680" marB="36680"/>
                </a:tc>
                <a:tc>
                  <a:txBody>
                    <a:bodyPr/>
                    <a:lstStyle/>
                    <a:p>
                      <a:r>
                        <a:rPr lang="en-US" sz="1400"/>
                        <a:t>8.64</a:t>
                      </a:r>
                    </a:p>
                  </a:txBody>
                  <a:tcPr marL="73360" marR="73360" marT="36680" marB="36680"/>
                </a:tc>
                <a:tc>
                  <a:txBody>
                    <a:bodyPr/>
                    <a:lstStyle/>
                    <a:p>
                      <a:r>
                        <a:rPr lang="en-US" sz="1400"/>
                        <a:t>8.01</a:t>
                      </a:r>
                    </a:p>
                  </a:txBody>
                  <a:tcPr marL="73360" marR="73360" marT="36680" marB="36680"/>
                </a:tc>
                <a:tc>
                  <a:txBody>
                    <a:bodyPr/>
                    <a:lstStyle/>
                    <a:p>
                      <a:r>
                        <a:rPr lang="en-US" sz="1400"/>
                        <a:t>9.66</a:t>
                      </a:r>
                    </a:p>
                  </a:txBody>
                  <a:tcPr marL="73360" marR="73360" marT="36680" marB="36680"/>
                </a:tc>
                <a:extLst>
                  <a:ext uri="{0D108BD9-81ED-4DB2-BD59-A6C34878D82A}">
                    <a16:rowId xmlns:a16="http://schemas.microsoft.com/office/drawing/2014/main" val="1708430740"/>
                  </a:ext>
                </a:extLst>
              </a:tr>
              <a:tr h="400403">
                <a:tc>
                  <a:txBody>
                    <a:bodyPr/>
                    <a:lstStyle/>
                    <a:p>
                      <a:r>
                        <a:rPr lang="en-US" sz="1400" b="1"/>
                        <a:t>GLUCOSE</a:t>
                      </a:r>
                    </a:p>
                  </a:txBody>
                  <a:tcPr marL="73360" marR="73360" marT="36680" marB="36680"/>
                </a:tc>
                <a:tc>
                  <a:txBody>
                    <a:bodyPr/>
                    <a:lstStyle/>
                    <a:p>
                      <a:r>
                        <a:rPr lang="en-US" sz="1400"/>
                        <a:t>mg/dL</a:t>
                      </a:r>
                    </a:p>
                  </a:txBody>
                  <a:tcPr marL="73360" marR="73360" marT="36680" marB="36680"/>
                </a:tc>
                <a:tc>
                  <a:txBody>
                    <a:bodyPr/>
                    <a:lstStyle/>
                    <a:p>
                      <a:r>
                        <a:rPr lang="en-US" sz="1400"/>
                        <a:t>----------------</a:t>
                      </a:r>
                    </a:p>
                  </a:txBody>
                  <a:tcPr marL="73360" marR="73360" marT="36680" marB="36680"/>
                </a:tc>
                <a:tc>
                  <a:txBody>
                    <a:bodyPr/>
                    <a:lstStyle/>
                    <a:p>
                      <a:r>
                        <a:rPr lang="en-US" sz="1400"/>
                        <a:t>86</a:t>
                      </a:r>
                    </a:p>
                  </a:txBody>
                  <a:tcPr marL="73360" marR="73360" marT="36680" marB="36680"/>
                </a:tc>
                <a:tc>
                  <a:txBody>
                    <a:bodyPr/>
                    <a:lstStyle/>
                    <a:p>
                      <a:r>
                        <a:rPr lang="en-US" sz="1400">
                          <a:solidFill>
                            <a:srgbClr val="FF0000"/>
                          </a:solidFill>
                        </a:rPr>
                        <a:t>108 (H)</a:t>
                      </a:r>
                    </a:p>
                  </a:txBody>
                  <a:tcPr marL="73360" marR="73360" marT="36680" marB="36680"/>
                </a:tc>
                <a:tc>
                  <a:txBody>
                    <a:bodyPr/>
                    <a:lstStyle/>
                    <a:p>
                      <a:r>
                        <a:rPr lang="en-US" sz="1400"/>
                        <a:t>89</a:t>
                      </a:r>
                    </a:p>
                  </a:txBody>
                  <a:tcPr marL="73360" marR="73360" marT="36680" marB="36680"/>
                </a:tc>
                <a:tc>
                  <a:txBody>
                    <a:bodyPr/>
                    <a:lstStyle/>
                    <a:p>
                      <a:r>
                        <a:rPr lang="en-US" sz="1400"/>
                        <a:t>88</a:t>
                      </a:r>
                    </a:p>
                  </a:txBody>
                  <a:tcPr marL="73360" marR="73360" marT="36680" marB="36680"/>
                </a:tc>
                <a:extLst>
                  <a:ext uri="{0D108BD9-81ED-4DB2-BD59-A6C34878D82A}">
                    <a16:rowId xmlns:a16="http://schemas.microsoft.com/office/drawing/2014/main" val="1045557058"/>
                  </a:ext>
                </a:extLst>
              </a:tr>
              <a:tr h="400403">
                <a:tc>
                  <a:txBody>
                    <a:bodyPr/>
                    <a:lstStyle/>
                    <a:p>
                      <a:r>
                        <a:rPr lang="en-US" sz="1400" b="1"/>
                        <a:t>SODIUM</a:t>
                      </a:r>
                    </a:p>
                  </a:txBody>
                  <a:tcPr marL="73360" marR="73360" marT="36680" marB="36680"/>
                </a:tc>
                <a:tc>
                  <a:txBody>
                    <a:bodyPr/>
                    <a:lstStyle/>
                    <a:p>
                      <a:r>
                        <a:rPr lang="en-US" sz="1400"/>
                        <a:t>mmol/L</a:t>
                      </a:r>
                    </a:p>
                  </a:txBody>
                  <a:tcPr marL="73360" marR="73360" marT="36680" marB="36680"/>
                </a:tc>
                <a:tc>
                  <a:txBody>
                    <a:bodyPr/>
                    <a:lstStyle/>
                    <a:p>
                      <a:r>
                        <a:rPr lang="en-US" sz="1400"/>
                        <a:t>----------------</a:t>
                      </a:r>
                    </a:p>
                  </a:txBody>
                  <a:tcPr marL="73360" marR="73360" marT="36680" marB="36680"/>
                </a:tc>
                <a:tc>
                  <a:txBody>
                    <a:bodyPr/>
                    <a:lstStyle/>
                    <a:p>
                      <a:r>
                        <a:rPr lang="en-US" sz="1400"/>
                        <a:t>137</a:t>
                      </a:r>
                    </a:p>
                  </a:txBody>
                  <a:tcPr marL="73360" marR="73360" marT="36680" marB="36680"/>
                </a:tc>
                <a:tc>
                  <a:txBody>
                    <a:bodyPr/>
                    <a:lstStyle/>
                    <a:p>
                      <a:r>
                        <a:rPr lang="en-US" sz="1400"/>
                        <a:t>140</a:t>
                      </a:r>
                    </a:p>
                  </a:txBody>
                  <a:tcPr marL="73360" marR="73360" marT="36680" marB="36680"/>
                </a:tc>
                <a:tc>
                  <a:txBody>
                    <a:bodyPr/>
                    <a:lstStyle/>
                    <a:p>
                      <a:r>
                        <a:rPr lang="en-US" sz="1400"/>
                        <a:t>142</a:t>
                      </a:r>
                    </a:p>
                  </a:txBody>
                  <a:tcPr marL="73360" marR="73360" marT="36680" marB="36680"/>
                </a:tc>
                <a:tc>
                  <a:txBody>
                    <a:bodyPr/>
                    <a:lstStyle/>
                    <a:p>
                      <a:r>
                        <a:rPr lang="en-US" sz="1400" dirty="0"/>
                        <a:t>139</a:t>
                      </a:r>
                    </a:p>
                  </a:txBody>
                  <a:tcPr marL="73360" marR="73360" marT="36680" marB="36680"/>
                </a:tc>
                <a:extLst>
                  <a:ext uri="{0D108BD9-81ED-4DB2-BD59-A6C34878D82A}">
                    <a16:rowId xmlns:a16="http://schemas.microsoft.com/office/drawing/2014/main" val="3752917782"/>
                  </a:ext>
                </a:extLst>
              </a:tr>
              <a:tr h="400403">
                <a:tc>
                  <a:txBody>
                    <a:bodyPr/>
                    <a:lstStyle/>
                    <a:p>
                      <a:r>
                        <a:rPr lang="en-US" sz="1400" b="1"/>
                        <a:t>POTASSIUM</a:t>
                      </a:r>
                    </a:p>
                  </a:txBody>
                  <a:tcPr marL="73360" marR="73360" marT="36680" marB="36680"/>
                </a:tc>
                <a:tc>
                  <a:txBody>
                    <a:bodyPr/>
                    <a:lstStyle/>
                    <a:p>
                      <a:r>
                        <a:rPr lang="en-US" sz="1400"/>
                        <a:t>mmol/dL</a:t>
                      </a:r>
                    </a:p>
                  </a:txBody>
                  <a:tcPr marL="73360" marR="73360" marT="36680" marB="36680"/>
                </a:tc>
                <a:tc>
                  <a:txBody>
                    <a:bodyPr/>
                    <a:lstStyle/>
                    <a:p>
                      <a:r>
                        <a:rPr lang="en-US" sz="1400"/>
                        <a:t>4.5</a:t>
                      </a:r>
                    </a:p>
                  </a:txBody>
                  <a:tcPr marL="73360" marR="73360" marT="36680" marB="36680"/>
                </a:tc>
                <a:tc>
                  <a:txBody>
                    <a:bodyPr/>
                    <a:lstStyle/>
                    <a:p>
                      <a:r>
                        <a:rPr lang="en-US" sz="1400"/>
                        <a:t>--------------</a:t>
                      </a:r>
                    </a:p>
                  </a:txBody>
                  <a:tcPr marL="73360" marR="73360" marT="36680" marB="36680"/>
                </a:tc>
                <a:tc>
                  <a:txBody>
                    <a:bodyPr/>
                    <a:lstStyle/>
                    <a:p>
                      <a:r>
                        <a:rPr lang="en-US" sz="1400"/>
                        <a:t>4.3</a:t>
                      </a:r>
                    </a:p>
                  </a:txBody>
                  <a:tcPr marL="73360" marR="73360" marT="36680" marB="36680"/>
                </a:tc>
                <a:tc>
                  <a:txBody>
                    <a:bodyPr/>
                    <a:lstStyle/>
                    <a:p>
                      <a:r>
                        <a:rPr lang="en-US" sz="1400">
                          <a:solidFill>
                            <a:srgbClr val="FF0000"/>
                          </a:solidFill>
                        </a:rPr>
                        <a:t>3.2 (L)</a:t>
                      </a:r>
                    </a:p>
                  </a:txBody>
                  <a:tcPr marL="73360" marR="73360" marT="36680" marB="36680"/>
                </a:tc>
                <a:tc>
                  <a:txBody>
                    <a:bodyPr/>
                    <a:lstStyle/>
                    <a:p>
                      <a:r>
                        <a:rPr lang="en-US" sz="1400">
                          <a:solidFill>
                            <a:schemeClr val="tx1"/>
                          </a:solidFill>
                        </a:rPr>
                        <a:t>3.7</a:t>
                      </a:r>
                    </a:p>
                  </a:txBody>
                  <a:tcPr marL="73360" marR="73360" marT="36680" marB="36680"/>
                </a:tc>
                <a:extLst>
                  <a:ext uri="{0D108BD9-81ED-4DB2-BD59-A6C34878D82A}">
                    <a16:rowId xmlns:a16="http://schemas.microsoft.com/office/drawing/2014/main" val="1106202371"/>
                  </a:ext>
                </a:extLst>
              </a:tr>
              <a:tr h="400403">
                <a:tc>
                  <a:txBody>
                    <a:bodyPr/>
                    <a:lstStyle/>
                    <a:p>
                      <a:r>
                        <a:rPr lang="en-US" sz="1400" b="1"/>
                        <a:t>CHLORIDE</a:t>
                      </a:r>
                    </a:p>
                  </a:txBody>
                  <a:tcPr marL="73360" marR="73360" marT="36680" marB="36680"/>
                </a:tc>
                <a:tc>
                  <a:txBody>
                    <a:bodyPr/>
                    <a:lstStyle/>
                    <a:p>
                      <a:r>
                        <a:rPr lang="en-US" sz="1400"/>
                        <a:t>mmol/dL</a:t>
                      </a:r>
                    </a:p>
                  </a:txBody>
                  <a:tcPr marL="73360" marR="73360" marT="36680" marB="36680"/>
                </a:tc>
                <a:tc>
                  <a:txBody>
                    <a:bodyPr/>
                    <a:lstStyle/>
                    <a:p>
                      <a:r>
                        <a:rPr lang="en-US" sz="1400"/>
                        <a:t>----------------</a:t>
                      </a:r>
                    </a:p>
                  </a:txBody>
                  <a:tcPr marL="73360" marR="73360" marT="36680" marB="36680"/>
                </a:tc>
                <a:tc>
                  <a:txBody>
                    <a:bodyPr/>
                    <a:lstStyle/>
                    <a:p>
                      <a:r>
                        <a:rPr lang="en-US" sz="1400"/>
                        <a:t>101</a:t>
                      </a:r>
                    </a:p>
                  </a:txBody>
                  <a:tcPr marL="73360" marR="73360" marT="36680" marB="36680"/>
                </a:tc>
                <a:tc>
                  <a:txBody>
                    <a:bodyPr/>
                    <a:lstStyle/>
                    <a:p>
                      <a:r>
                        <a:rPr lang="en-US" sz="1400"/>
                        <a:t>106</a:t>
                      </a:r>
                    </a:p>
                  </a:txBody>
                  <a:tcPr marL="73360" marR="73360" marT="36680" marB="36680"/>
                </a:tc>
                <a:tc>
                  <a:txBody>
                    <a:bodyPr/>
                    <a:lstStyle/>
                    <a:p>
                      <a:r>
                        <a:rPr lang="en-US" sz="1400">
                          <a:solidFill>
                            <a:srgbClr val="FF0000"/>
                          </a:solidFill>
                        </a:rPr>
                        <a:t>109 (H)</a:t>
                      </a:r>
                    </a:p>
                  </a:txBody>
                  <a:tcPr marL="73360" marR="73360" marT="36680" marB="36680"/>
                </a:tc>
                <a:tc>
                  <a:txBody>
                    <a:bodyPr/>
                    <a:lstStyle/>
                    <a:p>
                      <a:r>
                        <a:rPr lang="en-US" sz="1400">
                          <a:solidFill>
                            <a:schemeClr val="tx1"/>
                          </a:solidFill>
                        </a:rPr>
                        <a:t>99</a:t>
                      </a:r>
                    </a:p>
                  </a:txBody>
                  <a:tcPr marL="73360" marR="73360" marT="36680" marB="36680"/>
                </a:tc>
                <a:extLst>
                  <a:ext uri="{0D108BD9-81ED-4DB2-BD59-A6C34878D82A}">
                    <a16:rowId xmlns:a16="http://schemas.microsoft.com/office/drawing/2014/main" val="3510403335"/>
                  </a:ext>
                </a:extLst>
              </a:tr>
              <a:tr h="400403">
                <a:tc>
                  <a:txBody>
                    <a:bodyPr/>
                    <a:lstStyle/>
                    <a:p>
                      <a:r>
                        <a:rPr lang="en-US" sz="1400" b="1"/>
                        <a:t>BUN</a:t>
                      </a:r>
                    </a:p>
                  </a:txBody>
                  <a:tcPr marL="73360" marR="73360" marT="36680" marB="36680"/>
                </a:tc>
                <a:tc>
                  <a:txBody>
                    <a:bodyPr/>
                    <a:lstStyle/>
                    <a:p>
                      <a:r>
                        <a:rPr lang="en-US" sz="1400"/>
                        <a:t>mg/dL</a:t>
                      </a:r>
                    </a:p>
                  </a:txBody>
                  <a:tcPr marL="73360" marR="73360" marT="36680" marB="36680"/>
                </a:tc>
                <a:tc>
                  <a:txBody>
                    <a:bodyPr/>
                    <a:lstStyle/>
                    <a:p>
                      <a:r>
                        <a:rPr lang="en-US" sz="1400"/>
                        <a:t>----------------</a:t>
                      </a:r>
                    </a:p>
                  </a:txBody>
                  <a:tcPr marL="73360" marR="73360" marT="36680" marB="36680"/>
                </a:tc>
                <a:tc>
                  <a:txBody>
                    <a:bodyPr/>
                    <a:lstStyle/>
                    <a:p>
                      <a:r>
                        <a:rPr lang="en-US" sz="1400"/>
                        <a:t>16</a:t>
                      </a:r>
                    </a:p>
                  </a:txBody>
                  <a:tcPr marL="73360" marR="73360" marT="36680" marB="36680"/>
                </a:tc>
                <a:tc>
                  <a:txBody>
                    <a:bodyPr/>
                    <a:lstStyle/>
                    <a:p>
                      <a:r>
                        <a:rPr lang="en-US" sz="1400"/>
                        <a:t>15</a:t>
                      </a:r>
                    </a:p>
                  </a:txBody>
                  <a:tcPr marL="73360" marR="73360" marT="36680" marB="36680"/>
                </a:tc>
                <a:tc>
                  <a:txBody>
                    <a:bodyPr/>
                    <a:lstStyle/>
                    <a:p>
                      <a:r>
                        <a:rPr lang="en-US" sz="1400">
                          <a:solidFill>
                            <a:srgbClr val="FF0000"/>
                          </a:solidFill>
                        </a:rPr>
                        <a:t>8 (L)</a:t>
                      </a:r>
                    </a:p>
                  </a:txBody>
                  <a:tcPr marL="73360" marR="73360" marT="36680" marB="36680"/>
                </a:tc>
                <a:tc>
                  <a:txBody>
                    <a:bodyPr/>
                    <a:lstStyle/>
                    <a:p>
                      <a:r>
                        <a:rPr lang="en-US" sz="1400">
                          <a:solidFill>
                            <a:schemeClr val="tx1"/>
                          </a:solidFill>
                        </a:rPr>
                        <a:t>11</a:t>
                      </a:r>
                    </a:p>
                  </a:txBody>
                  <a:tcPr marL="73360" marR="73360" marT="36680" marB="36680"/>
                </a:tc>
                <a:extLst>
                  <a:ext uri="{0D108BD9-81ED-4DB2-BD59-A6C34878D82A}">
                    <a16:rowId xmlns:a16="http://schemas.microsoft.com/office/drawing/2014/main" val="3978680475"/>
                  </a:ext>
                </a:extLst>
              </a:tr>
              <a:tr h="400403">
                <a:tc>
                  <a:txBody>
                    <a:bodyPr/>
                    <a:lstStyle/>
                    <a:p>
                      <a:r>
                        <a:rPr lang="en-US" sz="1400" b="1"/>
                        <a:t>ALBUMIN</a:t>
                      </a:r>
                    </a:p>
                  </a:txBody>
                  <a:tcPr marL="73360" marR="73360" marT="36680" marB="36680"/>
                </a:tc>
                <a:tc>
                  <a:txBody>
                    <a:bodyPr/>
                    <a:lstStyle/>
                    <a:p>
                      <a:r>
                        <a:rPr lang="en-US" sz="1400"/>
                        <a:t>g/dL</a:t>
                      </a:r>
                    </a:p>
                  </a:txBody>
                  <a:tcPr marL="73360" marR="73360" marT="36680" marB="36680"/>
                </a:tc>
                <a:tc>
                  <a:txBody>
                    <a:bodyPr/>
                    <a:lstStyle/>
                    <a:p>
                      <a:r>
                        <a:rPr lang="en-US" sz="1400"/>
                        <a:t>----------------</a:t>
                      </a:r>
                    </a:p>
                  </a:txBody>
                  <a:tcPr marL="73360" marR="73360" marT="36680" marB="36680"/>
                </a:tc>
                <a:tc>
                  <a:txBody>
                    <a:bodyPr/>
                    <a:lstStyle/>
                    <a:p>
                      <a:r>
                        <a:rPr lang="en-US" sz="1400">
                          <a:solidFill>
                            <a:srgbClr val="FF0000"/>
                          </a:solidFill>
                        </a:rPr>
                        <a:t>3.2 (L)</a:t>
                      </a:r>
                    </a:p>
                  </a:txBody>
                  <a:tcPr marL="73360" marR="73360" marT="36680" marB="36680"/>
                </a:tc>
                <a:tc>
                  <a:txBody>
                    <a:bodyPr/>
                    <a:lstStyle/>
                    <a:p>
                      <a:r>
                        <a:rPr lang="en-US" sz="1400">
                          <a:solidFill>
                            <a:srgbClr val="FF0000"/>
                          </a:solidFill>
                        </a:rPr>
                        <a:t>2.6 (L)</a:t>
                      </a:r>
                    </a:p>
                  </a:txBody>
                  <a:tcPr marL="73360" marR="73360" marT="36680" marB="36680"/>
                </a:tc>
                <a:tc>
                  <a:txBody>
                    <a:bodyPr/>
                    <a:lstStyle/>
                    <a:p>
                      <a:r>
                        <a:rPr lang="en-US" sz="1400">
                          <a:solidFill>
                            <a:srgbClr val="FF0000"/>
                          </a:solidFill>
                        </a:rPr>
                        <a:t>2.9 (L)</a:t>
                      </a:r>
                    </a:p>
                  </a:txBody>
                  <a:tcPr marL="73360" marR="73360" marT="36680" marB="36680"/>
                </a:tc>
                <a:tc>
                  <a:txBody>
                    <a:bodyPr/>
                    <a:lstStyle/>
                    <a:p>
                      <a:r>
                        <a:rPr lang="en-US" sz="1400">
                          <a:solidFill>
                            <a:schemeClr val="tx1"/>
                          </a:solidFill>
                        </a:rPr>
                        <a:t>3.6</a:t>
                      </a:r>
                    </a:p>
                  </a:txBody>
                  <a:tcPr marL="73360" marR="73360" marT="36680" marB="36680"/>
                </a:tc>
                <a:extLst>
                  <a:ext uri="{0D108BD9-81ED-4DB2-BD59-A6C34878D82A}">
                    <a16:rowId xmlns:a16="http://schemas.microsoft.com/office/drawing/2014/main" val="3324496663"/>
                  </a:ext>
                </a:extLst>
              </a:tr>
              <a:tr h="400403">
                <a:tc>
                  <a:txBody>
                    <a:bodyPr/>
                    <a:lstStyle/>
                    <a:p>
                      <a:r>
                        <a:rPr lang="en-US" sz="1400" b="1"/>
                        <a:t>MAGNESIUM</a:t>
                      </a:r>
                    </a:p>
                  </a:txBody>
                  <a:tcPr marL="73360" marR="73360" marT="36680" marB="36680"/>
                </a:tc>
                <a:tc>
                  <a:txBody>
                    <a:bodyPr/>
                    <a:lstStyle/>
                    <a:p>
                      <a:r>
                        <a:rPr lang="en-US" sz="1400"/>
                        <a:t>mg/dL</a:t>
                      </a:r>
                    </a:p>
                  </a:txBody>
                  <a:tcPr marL="73360" marR="73360" marT="36680" marB="36680"/>
                </a:tc>
                <a:tc>
                  <a:txBody>
                    <a:bodyPr/>
                    <a:lstStyle/>
                    <a:p>
                      <a:r>
                        <a:rPr lang="en-US" sz="1400"/>
                        <a:t>----------------</a:t>
                      </a:r>
                    </a:p>
                  </a:txBody>
                  <a:tcPr marL="73360" marR="73360" marT="36680" marB="36680"/>
                </a:tc>
                <a:tc>
                  <a:txBody>
                    <a:bodyPr/>
                    <a:lstStyle/>
                    <a:p>
                      <a:r>
                        <a:rPr lang="en-US" sz="1400"/>
                        <a:t>1.7</a:t>
                      </a:r>
                    </a:p>
                  </a:txBody>
                  <a:tcPr marL="73360" marR="73360" marT="36680" marB="36680"/>
                </a:tc>
                <a:tc>
                  <a:txBody>
                    <a:bodyPr/>
                    <a:lstStyle/>
                    <a:p>
                      <a:r>
                        <a:rPr lang="en-US" sz="1400"/>
                        <a:t>1.7</a:t>
                      </a:r>
                    </a:p>
                  </a:txBody>
                  <a:tcPr marL="73360" marR="73360" marT="36680" marB="36680"/>
                </a:tc>
                <a:tc>
                  <a:txBody>
                    <a:bodyPr/>
                    <a:lstStyle/>
                    <a:p>
                      <a:r>
                        <a:rPr lang="en-US" sz="1400"/>
                        <a:t>1.8</a:t>
                      </a:r>
                    </a:p>
                  </a:txBody>
                  <a:tcPr marL="73360" marR="73360" marT="36680" marB="36680"/>
                </a:tc>
                <a:tc>
                  <a:txBody>
                    <a:bodyPr/>
                    <a:lstStyle/>
                    <a:p>
                      <a:r>
                        <a:rPr lang="en-US" sz="1400">
                          <a:solidFill>
                            <a:schemeClr val="tx1"/>
                          </a:solidFill>
                        </a:rPr>
                        <a:t>2.1</a:t>
                      </a:r>
                    </a:p>
                  </a:txBody>
                  <a:tcPr marL="73360" marR="73360" marT="36680" marB="36680"/>
                </a:tc>
                <a:extLst>
                  <a:ext uri="{0D108BD9-81ED-4DB2-BD59-A6C34878D82A}">
                    <a16:rowId xmlns:a16="http://schemas.microsoft.com/office/drawing/2014/main" val="3358725231"/>
                  </a:ext>
                </a:extLst>
              </a:tr>
              <a:tr h="400403">
                <a:tc>
                  <a:txBody>
                    <a:bodyPr/>
                    <a:lstStyle/>
                    <a:p>
                      <a:r>
                        <a:rPr lang="en-US" sz="1400" b="1"/>
                        <a:t>PHOSPHORUS</a:t>
                      </a:r>
                    </a:p>
                  </a:txBody>
                  <a:tcPr marL="73360" marR="73360" marT="36680" marB="36680"/>
                </a:tc>
                <a:tc>
                  <a:txBody>
                    <a:bodyPr/>
                    <a:lstStyle/>
                    <a:p>
                      <a:r>
                        <a:rPr lang="en-US" sz="1400"/>
                        <a:t>mg/dL</a:t>
                      </a:r>
                    </a:p>
                  </a:txBody>
                  <a:tcPr marL="73360" marR="73360" marT="36680" marB="36680"/>
                </a:tc>
                <a:tc>
                  <a:txBody>
                    <a:bodyPr/>
                    <a:lstStyle/>
                    <a:p>
                      <a:r>
                        <a:rPr lang="en-US" sz="1400"/>
                        <a:t>----------------</a:t>
                      </a:r>
                    </a:p>
                  </a:txBody>
                  <a:tcPr marL="73360" marR="73360" marT="36680" marB="36680"/>
                </a:tc>
                <a:tc>
                  <a:txBody>
                    <a:bodyPr/>
                    <a:lstStyle/>
                    <a:p>
                      <a:r>
                        <a:rPr lang="en-US" sz="1400">
                          <a:solidFill>
                            <a:srgbClr val="FF0000"/>
                          </a:solidFill>
                        </a:rPr>
                        <a:t>1.8 (L)</a:t>
                      </a:r>
                    </a:p>
                  </a:txBody>
                  <a:tcPr marL="73360" marR="73360" marT="36680" marB="36680"/>
                </a:tc>
                <a:tc>
                  <a:txBody>
                    <a:bodyPr/>
                    <a:lstStyle/>
                    <a:p>
                      <a:r>
                        <a:rPr lang="en-US" sz="1400">
                          <a:solidFill>
                            <a:srgbClr val="FF0000"/>
                          </a:solidFill>
                        </a:rPr>
                        <a:t>2.7 (L)</a:t>
                      </a:r>
                    </a:p>
                  </a:txBody>
                  <a:tcPr marL="73360" marR="73360" marT="36680" marB="36680"/>
                </a:tc>
                <a:tc>
                  <a:txBody>
                    <a:bodyPr/>
                    <a:lstStyle/>
                    <a:p>
                      <a:r>
                        <a:rPr lang="en-US" sz="1400"/>
                        <a:t>3.4</a:t>
                      </a:r>
                    </a:p>
                  </a:txBody>
                  <a:tcPr marL="73360" marR="73360" marT="36680" marB="36680"/>
                </a:tc>
                <a:tc>
                  <a:txBody>
                    <a:bodyPr/>
                    <a:lstStyle/>
                    <a:p>
                      <a:r>
                        <a:rPr lang="en-US" sz="1400">
                          <a:solidFill>
                            <a:schemeClr val="tx1"/>
                          </a:solidFill>
                        </a:rPr>
                        <a:t>3.2</a:t>
                      </a:r>
                    </a:p>
                  </a:txBody>
                  <a:tcPr marL="73360" marR="73360" marT="36680" marB="36680"/>
                </a:tc>
                <a:extLst>
                  <a:ext uri="{0D108BD9-81ED-4DB2-BD59-A6C34878D82A}">
                    <a16:rowId xmlns:a16="http://schemas.microsoft.com/office/drawing/2014/main" val="256779917"/>
                  </a:ext>
                </a:extLst>
              </a:tr>
              <a:tr h="673406">
                <a:tc>
                  <a:txBody>
                    <a:bodyPr/>
                    <a:lstStyle/>
                    <a:p>
                      <a:r>
                        <a:rPr lang="en-US" sz="1400" b="1"/>
                        <a:t>TOTAL BILIRUBIN</a:t>
                      </a:r>
                    </a:p>
                  </a:txBody>
                  <a:tcPr marL="73360" marR="73360" marT="36680" marB="36680"/>
                </a:tc>
                <a:tc>
                  <a:txBody>
                    <a:bodyPr/>
                    <a:lstStyle/>
                    <a:p>
                      <a:r>
                        <a:rPr lang="en-US" sz="1400"/>
                        <a:t>mg/dL</a:t>
                      </a:r>
                    </a:p>
                  </a:txBody>
                  <a:tcPr marL="73360" marR="73360" marT="36680" marB="36680"/>
                </a:tc>
                <a:tc>
                  <a:txBody>
                    <a:bodyPr/>
                    <a:lstStyle/>
                    <a:p>
                      <a:r>
                        <a:rPr lang="en-US" sz="1400"/>
                        <a:t>----------------</a:t>
                      </a:r>
                    </a:p>
                  </a:txBody>
                  <a:tcPr marL="73360" marR="73360" marT="36680" marB="36680"/>
                </a:tc>
                <a:tc>
                  <a:txBody>
                    <a:bodyPr/>
                    <a:lstStyle/>
                    <a:p>
                      <a:r>
                        <a:rPr lang="en-US" sz="1400">
                          <a:solidFill>
                            <a:srgbClr val="FF0000"/>
                          </a:solidFill>
                        </a:rPr>
                        <a:t>2.9 (H)</a:t>
                      </a:r>
                    </a:p>
                  </a:txBody>
                  <a:tcPr marL="73360" marR="73360" marT="36680" marB="36680"/>
                </a:tc>
                <a:tc>
                  <a:txBody>
                    <a:bodyPr/>
                    <a:lstStyle/>
                    <a:p>
                      <a:r>
                        <a:rPr lang="en-US" sz="1400">
                          <a:solidFill>
                            <a:srgbClr val="FF0000"/>
                          </a:solidFill>
                        </a:rPr>
                        <a:t>2.2 (H)</a:t>
                      </a:r>
                    </a:p>
                  </a:txBody>
                  <a:tcPr marL="73360" marR="73360" marT="36680" marB="36680"/>
                </a:tc>
                <a:tc>
                  <a:txBody>
                    <a:bodyPr/>
                    <a:lstStyle/>
                    <a:p>
                      <a:r>
                        <a:rPr lang="en-US" sz="1400"/>
                        <a:t>0.6</a:t>
                      </a:r>
                    </a:p>
                  </a:txBody>
                  <a:tcPr marL="73360" marR="73360" marT="36680" marB="36680"/>
                </a:tc>
                <a:tc>
                  <a:txBody>
                    <a:bodyPr/>
                    <a:lstStyle/>
                    <a:p>
                      <a:r>
                        <a:rPr lang="en-US" sz="1400">
                          <a:solidFill>
                            <a:schemeClr val="tx1"/>
                          </a:solidFill>
                        </a:rPr>
                        <a:t>0.5</a:t>
                      </a:r>
                    </a:p>
                  </a:txBody>
                  <a:tcPr marL="73360" marR="73360" marT="36680" marB="36680"/>
                </a:tc>
                <a:extLst>
                  <a:ext uri="{0D108BD9-81ED-4DB2-BD59-A6C34878D82A}">
                    <a16:rowId xmlns:a16="http://schemas.microsoft.com/office/drawing/2014/main" val="2955915577"/>
                  </a:ext>
                </a:extLst>
              </a:tr>
              <a:tr h="400403">
                <a:tc>
                  <a:txBody>
                    <a:bodyPr/>
                    <a:lstStyle/>
                    <a:p>
                      <a:r>
                        <a:rPr lang="en-US" sz="1400" b="1"/>
                        <a:t>CREATININE</a:t>
                      </a:r>
                    </a:p>
                  </a:txBody>
                  <a:tcPr marL="73360" marR="73360" marT="36680" marB="36680"/>
                </a:tc>
                <a:tc>
                  <a:txBody>
                    <a:bodyPr/>
                    <a:lstStyle/>
                    <a:p>
                      <a:r>
                        <a:rPr lang="en-US" sz="1400"/>
                        <a:t>mg/dL</a:t>
                      </a:r>
                    </a:p>
                  </a:txBody>
                  <a:tcPr marL="73360" marR="73360" marT="36680" marB="36680"/>
                </a:tc>
                <a:tc>
                  <a:txBody>
                    <a:bodyPr/>
                    <a:lstStyle/>
                    <a:p>
                      <a:r>
                        <a:rPr lang="en-US" sz="1400"/>
                        <a:t>----------------</a:t>
                      </a:r>
                    </a:p>
                  </a:txBody>
                  <a:tcPr marL="73360" marR="73360" marT="36680" marB="36680"/>
                </a:tc>
                <a:tc>
                  <a:txBody>
                    <a:bodyPr/>
                    <a:lstStyle/>
                    <a:p>
                      <a:r>
                        <a:rPr lang="en-US" sz="1400">
                          <a:solidFill>
                            <a:srgbClr val="FF0000"/>
                          </a:solidFill>
                        </a:rPr>
                        <a:t>1.54 (H)</a:t>
                      </a:r>
                    </a:p>
                  </a:txBody>
                  <a:tcPr marL="73360" marR="73360" marT="36680" marB="36680"/>
                </a:tc>
                <a:tc>
                  <a:txBody>
                    <a:bodyPr/>
                    <a:lstStyle/>
                    <a:p>
                      <a:r>
                        <a:rPr lang="en-US" sz="1400">
                          <a:solidFill>
                            <a:srgbClr val="FF0000"/>
                          </a:solidFill>
                        </a:rPr>
                        <a:t>1.85 (H)</a:t>
                      </a:r>
                    </a:p>
                  </a:txBody>
                  <a:tcPr marL="73360" marR="73360" marT="36680" marB="36680"/>
                </a:tc>
                <a:tc>
                  <a:txBody>
                    <a:bodyPr/>
                    <a:lstStyle/>
                    <a:p>
                      <a:r>
                        <a:rPr lang="en-US" sz="1400">
                          <a:solidFill>
                            <a:srgbClr val="FF0000"/>
                          </a:solidFill>
                        </a:rPr>
                        <a:t>1.30 (H)</a:t>
                      </a:r>
                    </a:p>
                  </a:txBody>
                  <a:tcPr marL="73360" marR="73360" marT="36680" marB="36680"/>
                </a:tc>
                <a:tc>
                  <a:txBody>
                    <a:bodyPr/>
                    <a:lstStyle/>
                    <a:p>
                      <a:r>
                        <a:rPr lang="en-US" sz="1400" dirty="0">
                          <a:solidFill>
                            <a:srgbClr val="FF0000"/>
                          </a:solidFill>
                        </a:rPr>
                        <a:t>1.25 (H)</a:t>
                      </a:r>
                    </a:p>
                  </a:txBody>
                  <a:tcPr marL="73360" marR="73360" marT="36680" marB="36680"/>
                </a:tc>
                <a:extLst>
                  <a:ext uri="{0D108BD9-81ED-4DB2-BD59-A6C34878D82A}">
                    <a16:rowId xmlns:a16="http://schemas.microsoft.com/office/drawing/2014/main" val="1812090498"/>
                  </a:ext>
                </a:extLst>
              </a:tr>
            </a:tbl>
          </a:graphicData>
        </a:graphic>
      </p:graphicFrame>
    </p:spTree>
    <p:extLst>
      <p:ext uri="{BB962C8B-B14F-4D97-AF65-F5344CB8AC3E}">
        <p14:creationId xmlns:p14="http://schemas.microsoft.com/office/powerpoint/2010/main" val="130388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0ABF-4B7F-184D-B81C-C55CA28A98AC}"/>
              </a:ext>
            </a:extLst>
          </p:cNvPr>
          <p:cNvSpPr>
            <a:spLocks noGrp="1"/>
          </p:cNvSpPr>
          <p:nvPr>
            <p:ph type="title"/>
          </p:nvPr>
        </p:nvSpPr>
        <p:spPr>
          <a:xfrm>
            <a:off x="677334" y="609600"/>
            <a:ext cx="8596668" cy="738753"/>
          </a:xfrm>
        </p:spPr>
        <p:txBody>
          <a:bodyPr/>
          <a:lstStyle/>
          <a:p>
            <a:r>
              <a:rPr lang="en-US" dirty="0"/>
              <a:t>Weight Trends During Hospital Stay</a:t>
            </a:r>
          </a:p>
        </p:txBody>
      </p:sp>
      <p:graphicFrame>
        <p:nvGraphicFramePr>
          <p:cNvPr id="4" name="Table 3">
            <a:extLst>
              <a:ext uri="{FF2B5EF4-FFF2-40B4-BE49-F238E27FC236}">
                <a16:creationId xmlns:a16="http://schemas.microsoft.com/office/drawing/2014/main" id="{021B1CB0-B5A4-BA40-80FC-36198F19AAE9}"/>
              </a:ext>
            </a:extLst>
          </p:cNvPr>
          <p:cNvGraphicFramePr>
            <a:graphicFrameLocks noGrp="1"/>
          </p:cNvGraphicFramePr>
          <p:nvPr>
            <p:extLst>
              <p:ext uri="{D42A27DB-BD31-4B8C-83A1-F6EECF244321}">
                <p14:modId xmlns:p14="http://schemas.microsoft.com/office/powerpoint/2010/main" val="1998161893"/>
              </p:ext>
            </p:extLst>
          </p:nvPr>
        </p:nvGraphicFramePr>
        <p:xfrm>
          <a:off x="911668" y="1771687"/>
          <a:ext cx="8128000" cy="965199"/>
        </p:xfrm>
        <a:graphic>
          <a:graphicData uri="http://schemas.openxmlformats.org/drawingml/2006/table">
            <a:tbl>
              <a:tblPr firstRow="1" bandRow="1">
                <a:tableStyleId>{EB344D84-9AFB-497E-A393-DC336BA19D2E}</a:tableStyleId>
              </a:tblPr>
              <a:tblGrid>
                <a:gridCol w="1625600">
                  <a:extLst>
                    <a:ext uri="{9D8B030D-6E8A-4147-A177-3AD203B41FA5}">
                      <a16:colId xmlns:a16="http://schemas.microsoft.com/office/drawing/2014/main" val="3005829930"/>
                    </a:ext>
                  </a:extLst>
                </a:gridCol>
                <a:gridCol w="1625600">
                  <a:extLst>
                    <a:ext uri="{9D8B030D-6E8A-4147-A177-3AD203B41FA5}">
                      <a16:colId xmlns:a16="http://schemas.microsoft.com/office/drawing/2014/main" val="1246502555"/>
                    </a:ext>
                  </a:extLst>
                </a:gridCol>
                <a:gridCol w="1625600">
                  <a:extLst>
                    <a:ext uri="{9D8B030D-6E8A-4147-A177-3AD203B41FA5}">
                      <a16:colId xmlns:a16="http://schemas.microsoft.com/office/drawing/2014/main" val="1620002326"/>
                    </a:ext>
                  </a:extLst>
                </a:gridCol>
                <a:gridCol w="1625600">
                  <a:extLst>
                    <a:ext uri="{9D8B030D-6E8A-4147-A177-3AD203B41FA5}">
                      <a16:colId xmlns:a16="http://schemas.microsoft.com/office/drawing/2014/main" val="3105674859"/>
                    </a:ext>
                  </a:extLst>
                </a:gridCol>
                <a:gridCol w="1625600">
                  <a:extLst>
                    <a:ext uri="{9D8B030D-6E8A-4147-A177-3AD203B41FA5}">
                      <a16:colId xmlns:a16="http://schemas.microsoft.com/office/drawing/2014/main" val="2614826398"/>
                    </a:ext>
                  </a:extLst>
                </a:gridCol>
              </a:tblGrid>
              <a:tr h="425991">
                <a:tc>
                  <a:txBody>
                    <a:bodyPr/>
                    <a:lstStyle/>
                    <a:p>
                      <a:pPr algn="ctr"/>
                      <a:r>
                        <a:rPr lang="en-US" dirty="0"/>
                        <a:t>1/10/20</a:t>
                      </a:r>
                    </a:p>
                  </a:txBody>
                  <a:tcPr/>
                </a:tc>
                <a:tc>
                  <a:txBody>
                    <a:bodyPr/>
                    <a:lstStyle/>
                    <a:p>
                      <a:pPr algn="ctr"/>
                      <a:r>
                        <a:rPr lang="en-US" dirty="0"/>
                        <a:t>1/13/20</a:t>
                      </a:r>
                    </a:p>
                  </a:txBody>
                  <a:tcPr/>
                </a:tc>
                <a:tc>
                  <a:txBody>
                    <a:bodyPr/>
                    <a:lstStyle/>
                    <a:p>
                      <a:pPr algn="ctr"/>
                      <a:r>
                        <a:rPr lang="en-US" dirty="0"/>
                        <a:t>1/16/20</a:t>
                      </a:r>
                    </a:p>
                  </a:txBody>
                  <a:tcPr/>
                </a:tc>
                <a:tc>
                  <a:txBody>
                    <a:bodyPr/>
                    <a:lstStyle/>
                    <a:p>
                      <a:pPr algn="ctr"/>
                      <a:r>
                        <a:rPr lang="en-US" dirty="0"/>
                        <a:t>2/20/20</a:t>
                      </a:r>
                    </a:p>
                  </a:txBody>
                  <a:tcPr/>
                </a:tc>
                <a:tc>
                  <a:txBody>
                    <a:bodyPr/>
                    <a:lstStyle/>
                    <a:p>
                      <a:pPr algn="ctr"/>
                      <a:r>
                        <a:rPr lang="en-US" dirty="0"/>
                        <a:t>2/24/20</a:t>
                      </a:r>
                    </a:p>
                  </a:txBody>
                  <a:tcPr/>
                </a:tc>
                <a:extLst>
                  <a:ext uri="{0D108BD9-81ED-4DB2-BD59-A6C34878D82A}">
                    <a16:rowId xmlns:a16="http://schemas.microsoft.com/office/drawing/2014/main" val="2295363194"/>
                  </a:ext>
                </a:extLst>
              </a:tr>
              <a:tr h="539208">
                <a:tc>
                  <a:txBody>
                    <a:bodyPr/>
                    <a:lstStyle/>
                    <a:p>
                      <a:pPr algn="ctr"/>
                      <a:r>
                        <a:rPr lang="en-US" dirty="0"/>
                        <a:t>227#</a:t>
                      </a:r>
                    </a:p>
                  </a:txBody>
                  <a:tcPr/>
                </a:tc>
                <a:tc>
                  <a:txBody>
                    <a:bodyPr/>
                    <a:lstStyle/>
                    <a:p>
                      <a:pPr algn="ctr"/>
                      <a:r>
                        <a:rPr lang="en-US" dirty="0"/>
                        <a:t>227#</a:t>
                      </a:r>
                    </a:p>
                  </a:txBody>
                  <a:tcPr/>
                </a:tc>
                <a:tc>
                  <a:txBody>
                    <a:bodyPr/>
                    <a:lstStyle/>
                    <a:p>
                      <a:pPr algn="ctr"/>
                      <a:r>
                        <a:rPr lang="en-US" dirty="0"/>
                        <a:t>217#</a:t>
                      </a:r>
                    </a:p>
                  </a:txBody>
                  <a:tcPr/>
                </a:tc>
                <a:tc>
                  <a:txBody>
                    <a:bodyPr/>
                    <a:lstStyle/>
                    <a:p>
                      <a:pPr algn="ctr"/>
                      <a:r>
                        <a:rPr lang="en-US" dirty="0"/>
                        <a:t>217#</a:t>
                      </a:r>
                    </a:p>
                  </a:txBody>
                  <a:tcPr/>
                </a:tc>
                <a:tc>
                  <a:txBody>
                    <a:bodyPr/>
                    <a:lstStyle/>
                    <a:p>
                      <a:pPr algn="ctr"/>
                      <a:r>
                        <a:rPr lang="en-US" dirty="0"/>
                        <a:t>209#</a:t>
                      </a:r>
                    </a:p>
                  </a:txBody>
                  <a:tcPr/>
                </a:tc>
                <a:extLst>
                  <a:ext uri="{0D108BD9-81ED-4DB2-BD59-A6C34878D82A}">
                    <a16:rowId xmlns:a16="http://schemas.microsoft.com/office/drawing/2014/main" val="3258311714"/>
                  </a:ext>
                </a:extLst>
              </a:tr>
            </a:tbl>
          </a:graphicData>
        </a:graphic>
      </p:graphicFrame>
      <p:sp>
        <p:nvSpPr>
          <p:cNvPr id="8" name="TextBox 7">
            <a:extLst>
              <a:ext uri="{FF2B5EF4-FFF2-40B4-BE49-F238E27FC236}">
                <a16:creationId xmlns:a16="http://schemas.microsoft.com/office/drawing/2014/main" id="{356B4832-0F76-F042-AC64-6F83C0D17AD9}"/>
              </a:ext>
            </a:extLst>
          </p:cNvPr>
          <p:cNvSpPr txBox="1"/>
          <p:nvPr/>
        </p:nvSpPr>
        <p:spPr>
          <a:xfrm>
            <a:off x="1947333" y="3285067"/>
            <a:ext cx="6265334" cy="3416320"/>
          </a:xfrm>
          <a:prstGeom prst="rect">
            <a:avLst/>
          </a:prstGeom>
          <a:noFill/>
        </p:spPr>
        <p:txBody>
          <a:bodyPr wrap="square" rtlCol="0">
            <a:spAutoFit/>
          </a:bodyPr>
          <a:lstStyle/>
          <a:p>
            <a:pPr marL="285750" indent="-285750">
              <a:buFont typeface="Wingdings" pitchFamily="2" charset="2"/>
              <a:buChar char="Ø"/>
            </a:pPr>
            <a:r>
              <a:rPr lang="en-US" dirty="0">
                <a:solidFill>
                  <a:schemeClr val="tx1">
                    <a:lumMod val="75000"/>
                    <a:lumOff val="25000"/>
                  </a:schemeClr>
                </a:solidFill>
              </a:rPr>
              <a:t>13</a:t>
            </a:r>
            <a:r>
              <a:rPr lang="en-US" baseline="30000" dirty="0">
                <a:solidFill>
                  <a:schemeClr val="tx1">
                    <a:lumMod val="75000"/>
                    <a:lumOff val="25000"/>
                  </a:schemeClr>
                </a:solidFill>
              </a:rPr>
              <a:t>th</a:t>
            </a:r>
            <a:r>
              <a:rPr lang="en-US" dirty="0">
                <a:solidFill>
                  <a:schemeClr val="tx1">
                    <a:lumMod val="75000"/>
                    <a:lumOff val="25000"/>
                  </a:schemeClr>
                </a:solidFill>
              </a:rPr>
              <a:t> – 16</a:t>
            </a:r>
            <a:r>
              <a:rPr lang="en-US" baseline="30000" dirty="0">
                <a:solidFill>
                  <a:schemeClr val="tx1">
                    <a:lumMod val="75000"/>
                    <a:lumOff val="25000"/>
                  </a:schemeClr>
                </a:solidFill>
              </a:rPr>
              <a:t>th </a:t>
            </a:r>
            <a:r>
              <a:rPr lang="en-US" dirty="0">
                <a:solidFill>
                  <a:schemeClr val="tx1">
                    <a:lumMod val="75000"/>
                    <a:lumOff val="25000"/>
                  </a:schemeClr>
                </a:solidFill>
              </a:rPr>
              <a:t>: 10# weight loss (in 3 days)</a:t>
            </a:r>
          </a:p>
          <a:p>
            <a:pPr marL="285750" indent="-285750">
              <a:buFont typeface="Wingdings" pitchFamily="2" charset="2"/>
              <a:buChar char="Ø"/>
            </a:pPr>
            <a:endParaRPr lang="en-US" dirty="0">
              <a:solidFill>
                <a:schemeClr val="tx1">
                  <a:lumMod val="75000"/>
                  <a:lumOff val="25000"/>
                </a:schemeClr>
              </a:solidFill>
            </a:endParaRPr>
          </a:p>
          <a:p>
            <a:pPr marL="285750" indent="-285750">
              <a:buFont typeface="Wingdings" pitchFamily="2" charset="2"/>
              <a:buChar char="Ø"/>
            </a:pPr>
            <a:r>
              <a:rPr lang="en-US" dirty="0">
                <a:solidFill>
                  <a:schemeClr val="tx1">
                    <a:lumMod val="75000"/>
                    <a:lumOff val="25000"/>
                  </a:schemeClr>
                </a:solidFill>
              </a:rPr>
              <a:t>20</a:t>
            </a:r>
            <a:r>
              <a:rPr lang="en-US" baseline="30000" dirty="0">
                <a:solidFill>
                  <a:schemeClr val="tx1">
                    <a:lumMod val="75000"/>
                    <a:lumOff val="25000"/>
                  </a:schemeClr>
                </a:solidFill>
              </a:rPr>
              <a:t>th</a:t>
            </a:r>
            <a:r>
              <a:rPr lang="en-US" dirty="0">
                <a:solidFill>
                  <a:schemeClr val="tx1">
                    <a:lumMod val="75000"/>
                    <a:lumOff val="25000"/>
                  </a:schemeClr>
                </a:solidFill>
              </a:rPr>
              <a:t> – 24</a:t>
            </a:r>
            <a:r>
              <a:rPr lang="en-US" baseline="30000" dirty="0">
                <a:solidFill>
                  <a:schemeClr val="tx1">
                    <a:lumMod val="75000"/>
                    <a:lumOff val="25000"/>
                  </a:schemeClr>
                </a:solidFill>
              </a:rPr>
              <a:t>th </a:t>
            </a:r>
            <a:r>
              <a:rPr lang="en-US" dirty="0">
                <a:solidFill>
                  <a:schemeClr val="tx1">
                    <a:lumMod val="75000"/>
                    <a:lumOff val="25000"/>
                  </a:schemeClr>
                </a:solidFill>
              </a:rPr>
              <a:t>: 8# weight loss (in 4 days)</a:t>
            </a:r>
          </a:p>
          <a:p>
            <a:pPr marL="285750" indent="-285750">
              <a:buFont typeface="Wingdings" pitchFamily="2" charset="2"/>
              <a:buChar char="Ø"/>
            </a:pPr>
            <a:endParaRPr lang="en-US" dirty="0">
              <a:solidFill>
                <a:schemeClr val="tx1">
                  <a:lumMod val="75000"/>
                  <a:lumOff val="25000"/>
                </a:schemeClr>
              </a:solidFill>
            </a:endParaRPr>
          </a:p>
          <a:p>
            <a:pPr marL="285750" indent="-285750">
              <a:buFont typeface="Wingdings" pitchFamily="2" charset="2"/>
              <a:buChar char="Ø"/>
            </a:pPr>
            <a:r>
              <a:rPr lang="en-US" dirty="0">
                <a:solidFill>
                  <a:schemeClr val="tx1">
                    <a:lumMod val="75000"/>
                    <a:lumOff val="25000"/>
                  </a:schemeClr>
                </a:solidFill>
              </a:rPr>
              <a:t>13</a:t>
            </a:r>
            <a:r>
              <a:rPr lang="en-US" baseline="30000" dirty="0">
                <a:solidFill>
                  <a:schemeClr val="tx1">
                    <a:lumMod val="75000"/>
                    <a:lumOff val="25000"/>
                  </a:schemeClr>
                </a:solidFill>
              </a:rPr>
              <a:t>th</a:t>
            </a:r>
            <a:r>
              <a:rPr lang="en-US" dirty="0">
                <a:solidFill>
                  <a:schemeClr val="tx1">
                    <a:lumMod val="75000"/>
                    <a:lumOff val="25000"/>
                  </a:schemeClr>
                </a:solidFill>
              </a:rPr>
              <a:t>- 24</a:t>
            </a:r>
            <a:r>
              <a:rPr lang="en-US" baseline="30000" dirty="0">
                <a:solidFill>
                  <a:schemeClr val="tx1">
                    <a:lumMod val="75000"/>
                    <a:lumOff val="25000"/>
                  </a:schemeClr>
                </a:solidFill>
              </a:rPr>
              <a:t>th </a:t>
            </a:r>
            <a:r>
              <a:rPr lang="en-US" dirty="0">
                <a:solidFill>
                  <a:schemeClr val="tx1">
                    <a:lumMod val="75000"/>
                    <a:lumOff val="25000"/>
                  </a:schemeClr>
                </a:solidFill>
              </a:rPr>
              <a:t>: 18# total weight loss during hospital stay (in 11 days) </a:t>
            </a:r>
            <a:r>
              <a:rPr lang="en-US" dirty="0">
                <a:solidFill>
                  <a:schemeClr val="tx1">
                    <a:lumMod val="75000"/>
                    <a:lumOff val="25000"/>
                  </a:schemeClr>
                </a:solidFill>
                <a:sym typeface="Wingdings" pitchFamily="2" charset="2"/>
              </a:rPr>
              <a:t> (8.6% weight loss in less than 1 month) </a:t>
            </a:r>
            <a:r>
              <a:rPr lang="en-US" b="1" dirty="0">
                <a:solidFill>
                  <a:srgbClr val="FF0000"/>
                </a:solidFill>
                <a:sym typeface="Wingdings" pitchFamily="2" charset="2"/>
              </a:rPr>
              <a:t>*severe weight loss</a:t>
            </a:r>
          </a:p>
          <a:p>
            <a:pPr marL="285750" indent="-285750">
              <a:buFont typeface="Wingdings" pitchFamily="2" charset="2"/>
              <a:buChar char="Ø"/>
            </a:pPr>
            <a:endParaRPr lang="en-US" b="1" dirty="0">
              <a:solidFill>
                <a:srgbClr val="FF0000"/>
              </a:solidFill>
              <a:sym typeface="Wingdings" pitchFamily="2" charset="2"/>
            </a:endParaRPr>
          </a:p>
          <a:p>
            <a:pPr marL="285750" indent="-285750">
              <a:buFont typeface="Wingdings" pitchFamily="2" charset="2"/>
              <a:buChar char="Ø"/>
            </a:pPr>
            <a:r>
              <a:rPr lang="en-US" b="1" dirty="0">
                <a:solidFill>
                  <a:srgbClr val="00B0F0"/>
                </a:solidFill>
                <a:sym typeface="Wingdings" pitchFamily="2" charset="2"/>
              </a:rPr>
              <a:t>Patient did not ever meet ASPEN guidelines for Malnutrition during this Hospital stay</a:t>
            </a:r>
            <a:endParaRPr lang="en-US" b="1" dirty="0">
              <a:solidFill>
                <a:srgbClr val="00B0F0"/>
              </a:solidFill>
            </a:endParaRPr>
          </a:p>
          <a:p>
            <a:endParaRPr lang="en-US" dirty="0"/>
          </a:p>
          <a:p>
            <a:endParaRPr lang="en-US" dirty="0"/>
          </a:p>
        </p:txBody>
      </p:sp>
    </p:spTree>
    <p:extLst>
      <p:ext uri="{BB962C8B-B14F-4D97-AF65-F5344CB8AC3E}">
        <p14:creationId xmlns:p14="http://schemas.microsoft.com/office/powerpoint/2010/main" val="4048969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F7E7B-DD71-8B45-A788-58474B6AC9D5}"/>
              </a:ext>
            </a:extLst>
          </p:cNvPr>
          <p:cNvSpPr>
            <a:spLocks noGrp="1"/>
          </p:cNvSpPr>
          <p:nvPr>
            <p:ph type="title"/>
          </p:nvPr>
        </p:nvSpPr>
        <p:spPr>
          <a:xfrm>
            <a:off x="1286933" y="609600"/>
            <a:ext cx="10197494" cy="1099457"/>
          </a:xfrm>
        </p:spPr>
        <p:txBody>
          <a:bodyPr>
            <a:normAutofit/>
          </a:bodyPr>
          <a:lstStyle/>
          <a:p>
            <a:r>
              <a:rPr lang="en-US"/>
              <a:t>Readmission (2/28/2020)</a:t>
            </a:r>
          </a:p>
        </p:txBody>
      </p:sp>
      <p:sp>
        <p:nvSpPr>
          <p:cNvPr id="21" name="Isosceles Triangle 2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B4D2BD1-EBC5-4696-A892-3E708E1DF169}"/>
              </a:ext>
            </a:extLst>
          </p:cNvPr>
          <p:cNvGraphicFramePr>
            <a:graphicFrameLocks noGrp="1"/>
          </p:cNvGraphicFramePr>
          <p:nvPr>
            <p:ph idx="1"/>
            <p:extLst>
              <p:ext uri="{D42A27DB-BD31-4B8C-83A1-F6EECF244321}">
                <p14:modId xmlns:p14="http://schemas.microsoft.com/office/powerpoint/2010/main" val="274421294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3884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FB94-E6C0-1845-9A75-499FF4D6F95D}"/>
              </a:ext>
            </a:extLst>
          </p:cNvPr>
          <p:cNvSpPr>
            <a:spLocks noGrp="1"/>
          </p:cNvSpPr>
          <p:nvPr>
            <p:ph type="title"/>
          </p:nvPr>
        </p:nvSpPr>
        <p:spPr>
          <a:xfrm>
            <a:off x="558801" y="257839"/>
            <a:ext cx="8596668" cy="677333"/>
          </a:xfrm>
        </p:spPr>
        <p:txBody>
          <a:bodyPr>
            <a:normAutofit/>
          </a:bodyPr>
          <a:lstStyle/>
          <a:p>
            <a:r>
              <a:rPr lang="en-US" sz="3200" dirty="0"/>
              <a:t>Discussion</a:t>
            </a:r>
          </a:p>
        </p:txBody>
      </p:sp>
      <p:sp>
        <p:nvSpPr>
          <p:cNvPr id="3" name="Content Placeholder 2">
            <a:extLst>
              <a:ext uri="{FF2B5EF4-FFF2-40B4-BE49-F238E27FC236}">
                <a16:creationId xmlns:a16="http://schemas.microsoft.com/office/drawing/2014/main" id="{9552082C-8EEE-1043-956B-4ACB8775AAF2}"/>
              </a:ext>
            </a:extLst>
          </p:cNvPr>
          <p:cNvSpPr>
            <a:spLocks noGrp="1"/>
          </p:cNvSpPr>
          <p:nvPr>
            <p:ph idx="1"/>
          </p:nvPr>
        </p:nvSpPr>
        <p:spPr>
          <a:xfrm>
            <a:off x="558801" y="1104506"/>
            <a:ext cx="8737599" cy="5495655"/>
          </a:xfrm>
        </p:spPr>
        <p:txBody>
          <a:bodyPr>
            <a:noAutofit/>
          </a:bodyPr>
          <a:lstStyle/>
          <a:p>
            <a:r>
              <a:rPr lang="en-US" dirty="0"/>
              <a:t>The role of the RD’s and the Dietetic Intern (me) during this case and other cases like this case would be to monitor nutrition PO intake, weight trends, lab trends, drug/ food interactions, make recommendations for possible TF recommendations (consulted for TF recs for this </a:t>
            </a:r>
            <a:r>
              <a:rPr lang="en-US" dirty="0" err="1"/>
              <a:t>pt</a:t>
            </a:r>
            <a:r>
              <a:rPr lang="en-US" dirty="0"/>
              <a:t>), order nutrition supplements if needed (Ensure Enlive for this </a:t>
            </a:r>
            <a:r>
              <a:rPr lang="en-US" dirty="0" err="1"/>
              <a:t>pt</a:t>
            </a:r>
            <a:r>
              <a:rPr lang="en-US" dirty="0"/>
              <a:t>); and to Perform NFPA if needed to determine if </a:t>
            </a:r>
            <a:r>
              <a:rPr lang="en-US" dirty="0" err="1"/>
              <a:t>pt</a:t>
            </a:r>
            <a:r>
              <a:rPr lang="en-US" dirty="0"/>
              <a:t> meets ASPEN guidelines for Malnutrition.</a:t>
            </a:r>
          </a:p>
          <a:p>
            <a:endParaRPr lang="en-US" dirty="0"/>
          </a:p>
          <a:p>
            <a:r>
              <a:rPr lang="en-US" dirty="0"/>
              <a:t>Pt’s response overall to nutrition care: He was not interested and was not appropriate for nutrition education during the entirety of his Hospital stay*</a:t>
            </a:r>
          </a:p>
          <a:p>
            <a:endParaRPr lang="en-US" dirty="0"/>
          </a:p>
          <a:p>
            <a:r>
              <a:rPr lang="en-US" dirty="0"/>
              <a:t>Surprises/ Unexpected Findings:</a:t>
            </a:r>
          </a:p>
          <a:p>
            <a:pPr lvl="1"/>
            <a:r>
              <a:rPr lang="en-US" sz="1800" dirty="0"/>
              <a:t>My patient was extremely combative and delusional- he sent 3 Nurses to the emergency department by kicking them in the face and chest 1/14/20. He also had many delusional occurrences where he had vivid hallucinations. </a:t>
            </a:r>
          </a:p>
          <a:p>
            <a:pPr lvl="1"/>
            <a:r>
              <a:rPr lang="en-US" sz="1800" dirty="0"/>
              <a:t>My patient had to wear a chronic life vest / defibrillator</a:t>
            </a:r>
          </a:p>
          <a:p>
            <a:pPr lvl="1"/>
            <a:endParaRPr lang="en-US" dirty="0"/>
          </a:p>
        </p:txBody>
      </p:sp>
    </p:spTree>
    <p:extLst>
      <p:ext uri="{BB962C8B-B14F-4D97-AF65-F5344CB8AC3E}">
        <p14:creationId xmlns:p14="http://schemas.microsoft.com/office/powerpoint/2010/main" val="184965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C8240-3D1A-5447-A9A2-121BEDDCFC39}"/>
              </a:ext>
            </a:extLst>
          </p:cNvPr>
          <p:cNvSpPr>
            <a:spLocks noGrp="1"/>
          </p:cNvSpPr>
          <p:nvPr>
            <p:ph type="title"/>
          </p:nvPr>
        </p:nvSpPr>
        <p:spPr>
          <a:xfrm>
            <a:off x="1286933" y="609600"/>
            <a:ext cx="10197494" cy="1099457"/>
          </a:xfrm>
        </p:spPr>
        <p:txBody>
          <a:bodyPr>
            <a:normAutofit/>
          </a:bodyPr>
          <a:lstStyle/>
          <a:p>
            <a:r>
              <a:rPr lang="en-US"/>
              <a:t>Overview</a:t>
            </a:r>
          </a:p>
        </p:txBody>
      </p:sp>
      <p:sp>
        <p:nvSpPr>
          <p:cNvPr id="13" name="Isosceles Triangle 1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29CC0A37-30FD-416F-88FA-5F3EC784FA52}"/>
              </a:ext>
            </a:extLst>
          </p:cNvPr>
          <p:cNvGraphicFramePr>
            <a:graphicFrameLocks noGrp="1"/>
          </p:cNvGraphicFramePr>
          <p:nvPr>
            <p:ph idx="1"/>
            <p:extLst>
              <p:ext uri="{D42A27DB-BD31-4B8C-83A1-F6EECF244321}">
                <p14:modId xmlns:p14="http://schemas.microsoft.com/office/powerpoint/2010/main" val="212921907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714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A48C-2ED2-C648-856F-39E5D62C331E}"/>
              </a:ext>
            </a:extLst>
          </p:cNvPr>
          <p:cNvSpPr>
            <a:spLocks noGrp="1"/>
          </p:cNvSpPr>
          <p:nvPr>
            <p:ph type="title"/>
          </p:nvPr>
        </p:nvSpPr>
        <p:spPr>
          <a:xfrm>
            <a:off x="677334" y="406401"/>
            <a:ext cx="8596668" cy="842830"/>
          </a:xfrm>
        </p:spPr>
        <p:txBody>
          <a:bodyPr/>
          <a:lstStyle/>
          <a:p>
            <a:r>
              <a:rPr lang="en-US" dirty="0"/>
              <a:t>Discussion cont.</a:t>
            </a:r>
          </a:p>
        </p:txBody>
      </p:sp>
      <p:sp>
        <p:nvSpPr>
          <p:cNvPr id="3" name="Content Placeholder 2">
            <a:extLst>
              <a:ext uri="{FF2B5EF4-FFF2-40B4-BE49-F238E27FC236}">
                <a16:creationId xmlns:a16="http://schemas.microsoft.com/office/drawing/2014/main" id="{E7B4C866-09CD-DD4E-B5E5-D6C1EE1A8557}"/>
              </a:ext>
            </a:extLst>
          </p:cNvPr>
          <p:cNvSpPr>
            <a:spLocks noGrp="1"/>
          </p:cNvSpPr>
          <p:nvPr>
            <p:ph idx="1"/>
          </p:nvPr>
        </p:nvSpPr>
        <p:spPr>
          <a:xfrm>
            <a:off x="677334" y="1524002"/>
            <a:ext cx="8596668" cy="4605866"/>
          </a:xfrm>
        </p:spPr>
        <p:txBody>
          <a:bodyPr>
            <a:normAutofit/>
          </a:bodyPr>
          <a:lstStyle/>
          <a:p>
            <a:r>
              <a:rPr lang="en-US" dirty="0"/>
              <a:t>Some barriers to providing appropriate nutrition care:</a:t>
            </a:r>
          </a:p>
          <a:p>
            <a:pPr lvl="1"/>
            <a:r>
              <a:rPr lang="en-US" sz="1800" dirty="0"/>
              <a:t>Delirium Tremens </a:t>
            </a:r>
          </a:p>
          <a:p>
            <a:pPr lvl="1"/>
            <a:r>
              <a:rPr lang="en-US" sz="1800" dirty="0"/>
              <a:t>Combative Behavior</a:t>
            </a:r>
          </a:p>
          <a:p>
            <a:pPr lvl="1"/>
            <a:r>
              <a:rPr lang="en-US" sz="1800" dirty="0"/>
              <a:t>Sedated</a:t>
            </a:r>
          </a:p>
          <a:p>
            <a:pPr lvl="1"/>
            <a:r>
              <a:rPr lang="en-US" sz="1800" dirty="0"/>
              <a:t>ADHD/ Bipolar disorder</a:t>
            </a:r>
          </a:p>
          <a:p>
            <a:pPr lvl="1"/>
            <a:r>
              <a:rPr lang="en-US" sz="1800" dirty="0"/>
              <a:t>Lifestyle of ETOH abuse/ drug abuse </a:t>
            </a:r>
          </a:p>
          <a:p>
            <a:pPr lvl="1"/>
            <a:r>
              <a:rPr lang="en-US" sz="1800" dirty="0"/>
              <a:t>Mother “weaning” him off Alcohol – providing him with alcohol</a:t>
            </a:r>
          </a:p>
          <a:p>
            <a:pPr lvl="1"/>
            <a:r>
              <a:rPr lang="en-US" sz="1800" dirty="0"/>
              <a:t>Multiple hospitalizations since November of 1996 documented in EMR for similar ETOH/ drug abuse admissions. </a:t>
            </a:r>
          </a:p>
          <a:p>
            <a:pPr lvl="1"/>
            <a:r>
              <a:rPr lang="en-US" sz="1800" dirty="0"/>
              <a:t>Patient overall is not ready or willing to accept help and participate in rehab/ unwilling to change lifestyle.</a:t>
            </a:r>
          </a:p>
          <a:p>
            <a:pPr marL="0" indent="0">
              <a:buNone/>
            </a:pPr>
            <a:endParaRPr lang="en-US" dirty="0"/>
          </a:p>
        </p:txBody>
      </p:sp>
    </p:spTree>
    <p:extLst>
      <p:ext uri="{BB962C8B-B14F-4D97-AF65-F5344CB8AC3E}">
        <p14:creationId xmlns:p14="http://schemas.microsoft.com/office/powerpoint/2010/main" val="149585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8"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8">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2" name="Straight Connector 2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 name="Freeform: Shape 2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572A4A-BFF0-CB42-BE1A-672400E83235}"/>
              </a:ext>
            </a:extLst>
          </p:cNvPr>
          <p:cNvSpPr>
            <a:spLocks noGrp="1"/>
          </p:cNvSpPr>
          <p:nvPr>
            <p:ph type="title"/>
          </p:nvPr>
        </p:nvSpPr>
        <p:spPr>
          <a:xfrm>
            <a:off x="8014227" y="1992247"/>
            <a:ext cx="3918013" cy="2561825"/>
          </a:xfrm>
        </p:spPr>
        <p:txBody>
          <a:bodyPr vert="horz" lIns="91440" tIns="45720" rIns="91440" bIns="45720" rtlCol="0" anchor="ctr">
            <a:normAutofit/>
          </a:bodyPr>
          <a:lstStyle/>
          <a:p>
            <a:pPr algn="r"/>
            <a:r>
              <a:rPr lang="en-US" sz="5000" dirty="0">
                <a:solidFill>
                  <a:schemeClr val="bg1"/>
                </a:solidFill>
              </a:rPr>
              <a:t>Conclusion/ Summary</a:t>
            </a:r>
          </a:p>
        </p:txBody>
      </p:sp>
      <p:sp>
        <p:nvSpPr>
          <p:cNvPr id="4" name="TextBox 3">
            <a:extLst>
              <a:ext uri="{FF2B5EF4-FFF2-40B4-BE49-F238E27FC236}">
                <a16:creationId xmlns:a16="http://schemas.microsoft.com/office/drawing/2014/main" id="{6E3C05E9-7ECA-704F-8ECD-858C1E58A893}"/>
              </a:ext>
            </a:extLst>
          </p:cNvPr>
          <p:cNvSpPr txBox="1"/>
          <p:nvPr/>
        </p:nvSpPr>
        <p:spPr>
          <a:xfrm>
            <a:off x="344253" y="502384"/>
            <a:ext cx="5034508" cy="5909310"/>
          </a:xfrm>
          <a:prstGeom prst="rect">
            <a:avLst/>
          </a:prstGeom>
          <a:noFill/>
        </p:spPr>
        <p:txBody>
          <a:bodyPr wrap="square" rtlCol="0">
            <a:spAutoFit/>
          </a:bodyPr>
          <a:lstStyle/>
          <a:p>
            <a:pPr marL="285750" indent="-285750">
              <a:buFont typeface="Wingdings" pitchFamily="2" charset="2"/>
              <a:buChar char="Ø"/>
            </a:pPr>
            <a:r>
              <a:rPr lang="en-US" dirty="0">
                <a:solidFill>
                  <a:schemeClr val="tx1">
                    <a:lumMod val="75000"/>
                    <a:lumOff val="25000"/>
                  </a:schemeClr>
                </a:solidFill>
              </a:rPr>
              <a:t>Pt did eventually start to eat more by mouth, and he did drink his nutrition supplement (Ensure Enlive).</a:t>
            </a:r>
          </a:p>
          <a:p>
            <a:pPr marL="285750" indent="-285750">
              <a:buFont typeface="Wingdings" pitchFamily="2" charset="2"/>
              <a:buChar char="Ø"/>
            </a:pPr>
            <a:endParaRPr lang="en-US" dirty="0">
              <a:solidFill>
                <a:schemeClr val="tx1">
                  <a:lumMod val="75000"/>
                  <a:lumOff val="25000"/>
                </a:schemeClr>
              </a:solidFill>
            </a:endParaRPr>
          </a:p>
          <a:p>
            <a:pPr marL="285750" indent="-285750">
              <a:buFont typeface="Wingdings" pitchFamily="2" charset="2"/>
              <a:buChar char="Ø"/>
            </a:pPr>
            <a:r>
              <a:rPr lang="en-US" dirty="0">
                <a:solidFill>
                  <a:schemeClr val="tx1">
                    <a:lumMod val="75000"/>
                    <a:lumOff val="25000"/>
                  </a:schemeClr>
                </a:solidFill>
              </a:rPr>
              <a:t>Unfortunately, Pt was not receptive to nutrition education or counseling and had no intention of changing his lifestyle which resulted in his readmission on 2/28/2020. </a:t>
            </a:r>
          </a:p>
          <a:p>
            <a:pPr marL="285750" indent="-285750">
              <a:buFont typeface="Wingdings" pitchFamily="2" charset="2"/>
              <a:buChar char="Ø"/>
            </a:pPr>
            <a:endParaRPr lang="en-US" dirty="0">
              <a:solidFill>
                <a:schemeClr val="tx1">
                  <a:lumMod val="75000"/>
                  <a:lumOff val="25000"/>
                </a:schemeClr>
              </a:solidFill>
            </a:endParaRPr>
          </a:p>
          <a:p>
            <a:pPr marL="285750" indent="-285750">
              <a:buFont typeface="Wingdings" pitchFamily="2" charset="2"/>
              <a:buChar char="Ø"/>
            </a:pPr>
            <a:r>
              <a:rPr lang="en-US" dirty="0">
                <a:solidFill>
                  <a:schemeClr val="tx1">
                    <a:lumMod val="75000"/>
                    <a:lumOff val="25000"/>
                  </a:schemeClr>
                </a:solidFill>
              </a:rPr>
              <a:t>It’s important for those who suffer from alcohol abuse to get the support and help that they need via rehab or other sources of counseling programs. </a:t>
            </a:r>
          </a:p>
          <a:p>
            <a:pPr marL="285750" indent="-285750">
              <a:buFont typeface="Wingdings" pitchFamily="2" charset="2"/>
              <a:buChar char="Ø"/>
            </a:pPr>
            <a:endParaRPr lang="en-US" dirty="0">
              <a:solidFill>
                <a:schemeClr val="tx1">
                  <a:lumMod val="75000"/>
                  <a:lumOff val="25000"/>
                </a:schemeClr>
              </a:solidFill>
            </a:endParaRPr>
          </a:p>
          <a:p>
            <a:pPr marL="285750" indent="-285750">
              <a:buFont typeface="Wingdings" pitchFamily="2" charset="2"/>
              <a:buChar char="Ø"/>
            </a:pPr>
            <a:r>
              <a:rPr lang="en-US" dirty="0">
                <a:solidFill>
                  <a:schemeClr val="tx1">
                    <a:lumMod val="75000"/>
                    <a:lumOff val="25000"/>
                  </a:schemeClr>
                </a:solidFill>
              </a:rPr>
              <a:t>Malnutrition and Nutrition deficiencies are common in alcoholics and those who abuse or misuse alcohol, which is why rehab and nutrition counseling is so important in these patients.</a:t>
            </a:r>
            <a:r>
              <a:rPr lang="en-US" baseline="30000" dirty="0">
                <a:solidFill>
                  <a:schemeClr val="tx1">
                    <a:lumMod val="75000"/>
                    <a:lumOff val="25000"/>
                  </a:schemeClr>
                </a:solidFill>
              </a:rPr>
              <a:t>11</a:t>
            </a:r>
            <a:endParaRPr lang="en-US" dirty="0">
              <a:solidFill>
                <a:schemeClr val="tx1">
                  <a:lumMod val="75000"/>
                  <a:lumOff val="25000"/>
                </a:schemeClr>
              </a:solidFill>
            </a:endParaRPr>
          </a:p>
          <a:p>
            <a:pPr marL="285750" indent="-285750">
              <a:buFont typeface="Wingdings" pitchFamily="2" charset="2"/>
              <a:buChar char="Ø"/>
            </a:pPr>
            <a:endParaRPr lang="en-US" dirty="0">
              <a:solidFill>
                <a:schemeClr val="tx1">
                  <a:lumMod val="75000"/>
                  <a:lumOff val="25000"/>
                </a:schemeClr>
              </a:solidFill>
            </a:endParaRPr>
          </a:p>
          <a:p>
            <a:pPr marL="285750" indent="-285750">
              <a:buFont typeface="Wingdings" pitchFamily="2" charset="2"/>
              <a:buChar char="Ø"/>
            </a:pPr>
            <a:endParaRPr lang="en-US" dirty="0">
              <a:solidFill>
                <a:schemeClr val="tx1">
                  <a:lumMod val="75000"/>
                  <a:lumOff val="25000"/>
                </a:schemeClr>
              </a:solidFill>
            </a:endParaRPr>
          </a:p>
        </p:txBody>
      </p:sp>
    </p:spTree>
    <p:extLst>
      <p:ext uri="{BB962C8B-B14F-4D97-AF65-F5344CB8AC3E}">
        <p14:creationId xmlns:p14="http://schemas.microsoft.com/office/powerpoint/2010/main" val="397872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935FAC-F2AC-4349-A541-01C983221E1B}"/>
              </a:ext>
            </a:extLst>
          </p:cNvPr>
          <p:cNvSpPr>
            <a:spLocks noGrp="1"/>
          </p:cNvSpPr>
          <p:nvPr>
            <p:ph type="title"/>
          </p:nvPr>
        </p:nvSpPr>
        <p:spPr>
          <a:xfrm>
            <a:off x="1239684" y="224594"/>
            <a:ext cx="8596668" cy="689806"/>
          </a:xfrm>
        </p:spPr>
        <p:txBody>
          <a:bodyPr>
            <a:normAutofit/>
          </a:bodyPr>
          <a:lstStyle/>
          <a:p>
            <a:r>
              <a:rPr lang="en-US" dirty="0"/>
              <a:t>References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04A41FD-C13C-C34A-A203-C56C88A4954F}"/>
              </a:ext>
            </a:extLst>
          </p:cNvPr>
          <p:cNvSpPr>
            <a:spLocks noGrp="1"/>
          </p:cNvSpPr>
          <p:nvPr>
            <p:ph idx="1"/>
          </p:nvPr>
        </p:nvSpPr>
        <p:spPr>
          <a:xfrm>
            <a:off x="629160" y="914400"/>
            <a:ext cx="10933679" cy="5943600"/>
          </a:xfrm>
        </p:spPr>
        <p:txBody>
          <a:bodyPr>
            <a:normAutofit fontScale="25000" lnSpcReduction="20000"/>
          </a:bodyPr>
          <a:lstStyle/>
          <a:p>
            <a:pPr marL="0" indent="0">
              <a:lnSpc>
                <a:spcPct val="120000"/>
              </a:lnSpc>
              <a:buNone/>
            </a:pPr>
            <a:r>
              <a:rPr lang="en-US" sz="4800" dirty="0">
                <a:latin typeface="Times" pitchFamily="2" charset="0"/>
              </a:rPr>
              <a:t>1. The Long Term Effects of Alcohol Abuse | The District Recovery Center. The District Recovery Center. https://</a:t>
            </a:r>
            <a:r>
              <a:rPr lang="en-US" sz="4800" dirty="0" err="1">
                <a:latin typeface="Times" pitchFamily="2" charset="0"/>
              </a:rPr>
              <a:t>www.thedistrictrecovery.com</a:t>
            </a:r>
            <a:r>
              <a:rPr lang="en-US" sz="4800" dirty="0">
                <a:latin typeface="Times" pitchFamily="2" charset="0"/>
              </a:rPr>
              <a:t>/addiction-blog/long-term-effects-of-alcohol-abuse/. Published 2020. Accessed March 25, 2020. </a:t>
            </a:r>
          </a:p>
          <a:p>
            <a:pPr marL="0" indent="0">
              <a:lnSpc>
                <a:spcPct val="120000"/>
              </a:lnSpc>
              <a:buNone/>
            </a:pPr>
            <a:r>
              <a:rPr lang="en-US" sz="4800" dirty="0">
                <a:latin typeface="Times" pitchFamily="2" charset="0"/>
              </a:rPr>
              <a:t>2. Alcohol Facts and Statistics. National Institute on Alcohol Abuse and Alcoholism (NIAAA). https://</a:t>
            </a:r>
            <a:r>
              <a:rPr lang="en-US" sz="4800" dirty="0" err="1">
                <a:latin typeface="Times" pitchFamily="2" charset="0"/>
              </a:rPr>
              <a:t>www.niaaa.nih.gov</a:t>
            </a:r>
            <a:r>
              <a:rPr lang="en-US" sz="4800" dirty="0">
                <a:latin typeface="Times" pitchFamily="2" charset="0"/>
              </a:rPr>
              <a:t>/publications/brochures-and-fact-sheets/alcohol-facts-and-statistics. Published 2020. Accessed March 26, 2020.</a:t>
            </a:r>
          </a:p>
          <a:p>
            <a:pPr marL="0" indent="0">
              <a:lnSpc>
                <a:spcPct val="120000"/>
              </a:lnSpc>
              <a:buNone/>
            </a:pPr>
            <a:r>
              <a:rPr lang="en-US" sz="4800" dirty="0">
                <a:latin typeface="Times" pitchFamily="2" charset="0"/>
              </a:rPr>
              <a:t> 3. Moore DT, </a:t>
            </a:r>
            <a:r>
              <a:rPr lang="en-US" sz="4800" dirty="0" err="1">
                <a:latin typeface="Times" pitchFamily="2" charset="0"/>
              </a:rPr>
              <a:t>Fuehrlein</a:t>
            </a:r>
            <a:r>
              <a:rPr lang="en-US" sz="4800" dirty="0">
                <a:latin typeface="Times" pitchFamily="2" charset="0"/>
              </a:rPr>
              <a:t> BS, </a:t>
            </a:r>
            <a:r>
              <a:rPr lang="en-US" sz="4800" dirty="0" err="1">
                <a:latin typeface="Times" pitchFamily="2" charset="0"/>
              </a:rPr>
              <a:t>Rosenheck</a:t>
            </a:r>
            <a:r>
              <a:rPr lang="en-US" sz="4800" dirty="0">
                <a:latin typeface="Times" pitchFamily="2" charset="0"/>
              </a:rPr>
              <a:t> RA. Delirium tremens and alcohol withdrawal nationally in the Veterans Health Administration. </a:t>
            </a:r>
            <a:r>
              <a:rPr lang="en-US" sz="4800" i="1" dirty="0">
                <a:latin typeface="Times" pitchFamily="2" charset="0"/>
              </a:rPr>
              <a:t>The American Journal on Addictions. </a:t>
            </a:r>
            <a:r>
              <a:rPr lang="en-US" sz="4800" dirty="0">
                <a:latin typeface="Times" pitchFamily="2" charset="0"/>
              </a:rPr>
              <a:t>2017;26(7):722-730. doi:10.1111/ajad.12603.</a:t>
            </a:r>
          </a:p>
          <a:p>
            <a:pPr marL="0" indent="0">
              <a:lnSpc>
                <a:spcPct val="120000"/>
              </a:lnSpc>
              <a:buNone/>
            </a:pPr>
            <a:r>
              <a:rPr lang="en-US" sz="4800" dirty="0">
                <a:latin typeface="Times" pitchFamily="2" charset="0"/>
              </a:rPr>
              <a:t>4. Huang M, Chen C, Pan C, Chen C. Comparison of oxidative DNA damage between alcohol-dependent patients with and without delirium tremens. </a:t>
            </a:r>
            <a:r>
              <a:rPr lang="en-US" sz="4800" i="1" dirty="0">
                <a:latin typeface="Times" pitchFamily="2" charset="0"/>
              </a:rPr>
              <a:t>Alcoholism: Clinical and Experimental Research.</a:t>
            </a:r>
            <a:r>
              <a:rPr lang="en-US" sz="4800" dirty="0">
                <a:latin typeface="Times" pitchFamily="2" charset="0"/>
              </a:rPr>
              <a:t> 2014;38(10):2523-2528. doi:10.1111/acer.12539.</a:t>
            </a:r>
          </a:p>
          <a:p>
            <a:pPr marL="0" indent="0">
              <a:lnSpc>
                <a:spcPct val="120000"/>
              </a:lnSpc>
              <a:buNone/>
            </a:pPr>
            <a:r>
              <a:rPr lang="en-US" sz="4800" dirty="0">
                <a:latin typeface="Times" pitchFamily="2" charset="0"/>
              </a:rPr>
              <a:t>5. Fujikawa T, </a:t>
            </a:r>
            <a:r>
              <a:rPr lang="en-US" sz="4800" dirty="0" err="1">
                <a:latin typeface="Times" pitchFamily="2" charset="0"/>
              </a:rPr>
              <a:t>Sogabe</a:t>
            </a:r>
            <a:r>
              <a:rPr lang="en-US" sz="4800" dirty="0">
                <a:latin typeface="Times" pitchFamily="2" charset="0"/>
              </a:rPr>
              <a:t> Y. Wernicke encephalopathy.</a:t>
            </a:r>
            <a:r>
              <a:rPr lang="en-US" sz="4800" i="1" dirty="0">
                <a:latin typeface="Times" pitchFamily="2" charset="0"/>
              </a:rPr>
              <a:t> CMAJ: Canadian Medical Association Journal = Journal De </a:t>
            </a:r>
            <a:r>
              <a:rPr lang="en-US" sz="4800" i="1" dirty="0" err="1">
                <a:latin typeface="Times" pitchFamily="2" charset="0"/>
              </a:rPr>
              <a:t>L’association</a:t>
            </a:r>
            <a:r>
              <a:rPr lang="en-US" sz="4800" i="1" dirty="0">
                <a:latin typeface="Times" pitchFamily="2" charset="0"/>
              </a:rPr>
              <a:t> </a:t>
            </a:r>
            <a:r>
              <a:rPr lang="en-US" sz="4800" i="1" dirty="0" err="1">
                <a:latin typeface="Times" pitchFamily="2" charset="0"/>
              </a:rPr>
              <a:t>Medicale</a:t>
            </a:r>
            <a:r>
              <a:rPr lang="en-US" sz="4800" i="1" dirty="0">
                <a:latin typeface="Times" pitchFamily="2" charset="0"/>
              </a:rPr>
              <a:t> Canadienne.</a:t>
            </a:r>
            <a:r>
              <a:rPr lang="en-US" sz="4800" dirty="0">
                <a:latin typeface="Times" pitchFamily="2" charset="0"/>
              </a:rPr>
              <a:t> 2020;192(6):E143. doi:10.1503/cmaj.190998.</a:t>
            </a:r>
          </a:p>
          <a:p>
            <a:pPr marL="0" indent="0">
              <a:lnSpc>
                <a:spcPct val="120000"/>
              </a:lnSpc>
              <a:buNone/>
            </a:pPr>
            <a:r>
              <a:rPr lang="en-US" sz="4800" dirty="0">
                <a:latin typeface="Times" pitchFamily="2" charset="0"/>
              </a:rPr>
              <a:t>6. McNamara L. Ataxia Overview. </a:t>
            </a:r>
            <a:r>
              <a:rPr lang="en-US" sz="4800" dirty="0" err="1">
                <a:latin typeface="Times" pitchFamily="2" charset="0"/>
              </a:rPr>
              <a:t>Hopkinsmedicine.org</a:t>
            </a:r>
            <a:r>
              <a:rPr lang="en-US" sz="4800" dirty="0">
                <a:latin typeface="Times" pitchFamily="2" charset="0"/>
              </a:rPr>
              <a:t>. https://</a:t>
            </a:r>
            <a:r>
              <a:rPr lang="en-US" sz="4800" dirty="0" err="1">
                <a:latin typeface="Times" pitchFamily="2" charset="0"/>
              </a:rPr>
              <a:t>www.hopkinsmedicine.org</a:t>
            </a:r>
            <a:r>
              <a:rPr lang="en-US" sz="4800" dirty="0">
                <a:latin typeface="Times" pitchFamily="2" charset="0"/>
              </a:rPr>
              <a:t>/</a:t>
            </a:r>
            <a:r>
              <a:rPr lang="en-US" sz="4800" dirty="0" err="1">
                <a:latin typeface="Times" pitchFamily="2" charset="0"/>
              </a:rPr>
              <a:t>neurology_neurosurgery</a:t>
            </a:r>
            <a:r>
              <a:rPr lang="en-US" sz="4800" dirty="0">
                <a:latin typeface="Times" pitchFamily="2" charset="0"/>
              </a:rPr>
              <a:t>/</a:t>
            </a:r>
            <a:r>
              <a:rPr lang="en-US" sz="4800" dirty="0" err="1">
                <a:latin typeface="Times" pitchFamily="2" charset="0"/>
              </a:rPr>
              <a:t>centers_clinics</a:t>
            </a:r>
            <a:r>
              <a:rPr lang="en-US" sz="4800" dirty="0">
                <a:latin typeface="Times" pitchFamily="2" charset="0"/>
              </a:rPr>
              <a:t>/ataxia/conditions/. Published 2020. Accessed March 26, 2020.</a:t>
            </a:r>
          </a:p>
          <a:p>
            <a:pPr marL="0" indent="0">
              <a:lnSpc>
                <a:spcPct val="120000"/>
              </a:lnSpc>
              <a:buNone/>
            </a:pPr>
            <a:r>
              <a:rPr lang="en-US" sz="4800" dirty="0">
                <a:latin typeface="Times" pitchFamily="2" charset="0"/>
              </a:rPr>
              <a:t>7. Erickson </a:t>
            </a:r>
            <a:r>
              <a:rPr lang="en-US" sz="4800" dirty="0" err="1">
                <a:latin typeface="Times" pitchFamily="2" charset="0"/>
              </a:rPr>
              <a:t>Gabbey</a:t>
            </a:r>
            <a:r>
              <a:rPr lang="en-US" sz="4800" dirty="0">
                <a:latin typeface="Times" pitchFamily="2" charset="0"/>
              </a:rPr>
              <a:t> A, Watson K, Luo E. Ophthalmoplegia: Causes, Symptoms, Risk Factors, and More. Healthline. https://</a:t>
            </a:r>
            <a:r>
              <a:rPr lang="en-US" sz="4800" dirty="0" err="1">
                <a:latin typeface="Times" pitchFamily="2" charset="0"/>
              </a:rPr>
              <a:t>www.healthline.com</a:t>
            </a:r>
            <a:r>
              <a:rPr lang="en-US" sz="4800" dirty="0">
                <a:latin typeface="Times" pitchFamily="2" charset="0"/>
              </a:rPr>
              <a:t>/health/ophthalmoplegia. Published 2016. Accessed March 26, 2020.</a:t>
            </a:r>
          </a:p>
          <a:p>
            <a:pPr marL="0" indent="0">
              <a:lnSpc>
                <a:spcPct val="120000"/>
              </a:lnSpc>
              <a:buNone/>
            </a:pPr>
            <a:r>
              <a:rPr lang="en-US" sz="4800" dirty="0">
                <a:latin typeface="Times" pitchFamily="2" charset="0"/>
              </a:rPr>
              <a:t>8. </a:t>
            </a:r>
            <a:r>
              <a:rPr lang="en-US" sz="4800" dirty="0" err="1">
                <a:latin typeface="Times" pitchFamily="2" charset="0"/>
              </a:rPr>
              <a:t>Nall</a:t>
            </a:r>
            <a:r>
              <a:rPr lang="en-US" sz="4800" dirty="0">
                <a:latin typeface="Times" pitchFamily="2" charset="0"/>
              </a:rPr>
              <a:t> R. Confabulation: Definition, Causes, and Examples. Healthline. https://</a:t>
            </a:r>
            <a:r>
              <a:rPr lang="en-US" sz="4800" dirty="0" err="1">
                <a:latin typeface="Times" pitchFamily="2" charset="0"/>
              </a:rPr>
              <a:t>www.healthline.com</a:t>
            </a:r>
            <a:r>
              <a:rPr lang="en-US" sz="4800" dirty="0">
                <a:latin typeface="Times" pitchFamily="2" charset="0"/>
              </a:rPr>
              <a:t>/health/confabulation. Published 2017. Accessed March 27, 2020.</a:t>
            </a:r>
          </a:p>
          <a:p>
            <a:pPr marL="0" indent="0">
              <a:lnSpc>
                <a:spcPct val="120000"/>
              </a:lnSpc>
              <a:buNone/>
            </a:pPr>
            <a:r>
              <a:rPr lang="en-US" sz="4800" dirty="0">
                <a:latin typeface="Times" pitchFamily="2" charset="0"/>
              </a:rPr>
              <a:t>9. Barry A, Whiteman S, </a:t>
            </a:r>
            <a:r>
              <a:rPr lang="en-US" sz="4800" dirty="0" err="1">
                <a:latin typeface="Times" pitchFamily="2" charset="0"/>
              </a:rPr>
              <a:t>Cremeens</a:t>
            </a:r>
            <a:r>
              <a:rPr lang="en-US" sz="4800" dirty="0">
                <a:latin typeface="Times" pitchFamily="2" charset="0"/>
              </a:rPr>
              <a:t>-Matthews J. Alcohol-Attributable Calories Consumed as a Result of Binge Drinking: A National Survey of Drinkers in the United States. </a:t>
            </a:r>
            <a:r>
              <a:rPr lang="en-US" sz="4800" i="1" dirty="0">
                <a:latin typeface="Times" pitchFamily="2" charset="0"/>
              </a:rPr>
              <a:t>Substance Use &amp; Misuse</a:t>
            </a:r>
            <a:r>
              <a:rPr lang="en-US" sz="4800" dirty="0">
                <a:latin typeface="Times" pitchFamily="2" charset="0"/>
              </a:rPr>
              <a:t>. 2016;51(7):932-936. doi:10.3109/10826084.2016.1155610</a:t>
            </a:r>
          </a:p>
          <a:p>
            <a:pPr marL="0" indent="0">
              <a:lnSpc>
                <a:spcPct val="120000"/>
              </a:lnSpc>
              <a:buNone/>
            </a:pPr>
            <a:r>
              <a:rPr lang="en-US" sz="4800" dirty="0">
                <a:latin typeface="Times" pitchFamily="2" charset="0"/>
              </a:rPr>
              <a:t>10. Anderson Girard T, Russell K, </a:t>
            </a:r>
            <a:r>
              <a:rPr lang="en-US" sz="4800" dirty="0" err="1">
                <a:latin typeface="Times" pitchFamily="2" charset="0"/>
              </a:rPr>
              <a:t>Leyse</a:t>
            </a:r>
            <a:r>
              <a:rPr lang="en-US" sz="4800" dirty="0">
                <a:latin typeface="Times" pitchFamily="2" charset="0"/>
              </a:rPr>
              <a:t>-Wallace R. Academy of Nutrition and Dietetics: Revised 2018 Standards of Practice and Standards of Professional Performance for Registered Dietitian Nutritionists (Competent, Proficient, and Expert) in Mental Health and Addictions. </a:t>
            </a:r>
            <a:r>
              <a:rPr lang="en-US" sz="4800" i="1" dirty="0">
                <a:latin typeface="Times" pitchFamily="2" charset="0"/>
              </a:rPr>
              <a:t>Journal Of The Academy Of Nutrition And Dietetics.</a:t>
            </a:r>
            <a:r>
              <a:rPr lang="en-US" sz="4800" dirty="0">
                <a:latin typeface="Times" pitchFamily="2" charset="0"/>
              </a:rPr>
              <a:t> 2018;118(10):1975-1986.e53. doi:10.1016/j.jand.2018.07.013.</a:t>
            </a:r>
          </a:p>
          <a:p>
            <a:pPr marL="0" indent="0">
              <a:lnSpc>
                <a:spcPct val="120000"/>
              </a:lnSpc>
              <a:buNone/>
            </a:pPr>
            <a:r>
              <a:rPr lang="fr-FR" sz="4800" dirty="0">
                <a:latin typeface="Times" pitchFamily="2" charset="0"/>
              </a:rPr>
              <a:t>11. </a:t>
            </a:r>
            <a:r>
              <a:rPr lang="fr-FR" sz="4800" dirty="0" err="1">
                <a:latin typeface="Times" pitchFamily="2" charset="0"/>
              </a:rPr>
              <a:t>Barbadoro</a:t>
            </a:r>
            <a:r>
              <a:rPr lang="fr-FR" sz="4800" dirty="0">
                <a:latin typeface="Times" pitchFamily="2" charset="0"/>
              </a:rPr>
              <a:t> P, </a:t>
            </a:r>
            <a:r>
              <a:rPr lang="fr-FR" sz="4800" dirty="0" err="1">
                <a:latin typeface="Times" pitchFamily="2" charset="0"/>
              </a:rPr>
              <a:t>Ponzio</a:t>
            </a:r>
            <a:r>
              <a:rPr lang="fr-FR" sz="4800" dirty="0">
                <a:latin typeface="Times" pitchFamily="2" charset="0"/>
              </a:rPr>
              <a:t> E, </a:t>
            </a:r>
            <a:r>
              <a:rPr lang="fr-FR" sz="4800" dirty="0" err="1">
                <a:latin typeface="Times" pitchFamily="2" charset="0"/>
              </a:rPr>
              <a:t>Pertosa</a:t>
            </a:r>
            <a:r>
              <a:rPr lang="fr-FR" sz="4800" dirty="0">
                <a:latin typeface="Times" pitchFamily="2" charset="0"/>
              </a:rPr>
              <a:t> ME, et al. </a:t>
            </a:r>
            <a:r>
              <a:rPr lang="en-US" sz="4800" dirty="0">
                <a:latin typeface="Times" pitchFamily="2" charset="0"/>
              </a:rPr>
              <a:t>The effects of educational intervention on nutritional </a:t>
            </a:r>
            <a:r>
              <a:rPr lang="en-US" sz="4800" dirty="0" err="1">
                <a:latin typeface="Times" pitchFamily="2" charset="0"/>
              </a:rPr>
              <a:t>behaviour</a:t>
            </a:r>
            <a:r>
              <a:rPr lang="en-US" sz="4800" dirty="0">
                <a:latin typeface="Times" pitchFamily="2" charset="0"/>
              </a:rPr>
              <a:t> in alcohol-dependent patients.</a:t>
            </a:r>
            <a:r>
              <a:rPr lang="en-US" sz="4800" i="1" dirty="0">
                <a:latin typeface="Times" pitchFamily="2" charset="0"/>
              </a:rPr>
              <a:t> Alcohol &amp; Alcoholism.</a:t>
            </a:r>
            <a:r>
              <a:rPr lang="en-US" sz="4800" dirty="0">
                <a:latin typeface="Times" pitchFamily="2" charset="0"/>
              </a:rPr>
              <a:t> 2011;46(1):77-79. </a:t>
            </a:r>
            <a:r>
              <a:rPr lang="en-US" sz="4800" dirty="0" err="1">
                <a:latin typeface="Times" pitchFamily="2" charset="0"/>
              </a:rPr>
              <a:t>doi:alcalc</a:t>
            </a:r>
            <a:r>
              <a:rPr lang="en-US" sz="4800" dirty="0">
                <a:latin typeface="Times" pitchFamily="2" charset="0"/>
              </a:rPr>
              <a:t>/agq075. </a:t>
            </a:r>
          </a:p>
          <a:p>
            <a:pPr marL="0" indent="0">
              <a:lnSpc>
                <a:spcPct val="120000"/>
              </a:lnSpc>
              <a:buNone/>
            </a:pPr>
            <a:r>
              <a:rPr lang="en-US" sz="4800" dirty="0">
                <a:latin typeface="Times" pitchFamily="2" charset="0"/>
              </a:rPr>
              <a:t>12. Alcohol (Ethanol, Ethyl Alcohol). </a:t>
            </a:r>
            <a:r>
              <a:rPr lang="en-US" sz="4800" dirty="0" err="1">
                <a:latin typeface="Times" pitchFamily="2" charset="0"/>
              </a:rPr>
              <a:t>Clinlabnavigator.com</a:t>
            </a:r>
            <a:r>
              <a:rPr lang="en-US" sz="4800" dirty="0">
                <a:latin typeface="Times" pitchFamily="2" charset="0"/>
              </a:rPr>
              <a:t>. http://</a:t>
            </a:r>
            <a:r>
              <a:rPr lang="en-US" sz="4800" dirty="0" err="1">
                <a:latin typeface="Times" pitchFamily="2" charset="0"/>
              </a:rPr>
              <a:t>www.clinlabnavigator.com</a:t>
            </a:r>
            <a:r>
              <a:rPr lang="en-US" sz="4800" dirty="0">
                <a:latin typeface="Times" pitchFamily="2" charset="0"/>
              </a:rPr>
              <a:t>/alcohol-ethanol-ethyl-</a:t>
            </a:r>
            <a:r>
              <a:rPr lang="en-US" sz="4800" dirty="0" err="1">
                <a:latin typeface="Times" pitchFamily="2" charset="0"/>
              </a:rPr>
              <a:t>alcohol.html</a:t>
            </a:r>
            <a:r>
              <a:rPr lang="en-US" sz="4800" dirty="0">
                <a:latin typeface="Times" pitchFamily="2" charset="0"/>
              </a:rPr>
              <a:t>. Published 2020. Accessed March 25, 2020.</a:t>
            </a:r>
          </a:p>
          <a:p>
            <a:pPr>
              <a:lnSpc>
                <a:spcPct val="90000"/>
              </a:lnSpc>
            </a:pPr>
            <a:endParaRPr lang="en-US" sz="10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444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CC33B2B-B475-4189-BA8F-3CF8248DC6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id="{A59AAC92-4932-4D74-A545-BA3EEE56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B8446528-FA87-4017-B061-CF7EE79FA2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4D4B4D0-2493-42A2-AEEB-9970A64E8B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76E13B7-7CB7-4489-914B-4012EE6EB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F2159841-C096-430C-B748-E8D2A5C99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B4F167EF-5A0C-487E-8776-97310E39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9D8C053F-F025-4CB6-94C4-2841A20D6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78581BD0-3E75-48CB-A2A3-44DB1ACB6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E90D466A-AB95-4676-82CB-3BEC98AFF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AFED863-874C-49D9-AE2F-B9DFF00D5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69F8CEA-B6EF-2A48-BBF3-B82346F6D1D4}"/>
              </a:ext>
            </a:extLst>
          </p:cNvPr>
          <p:cNvSpPr>
            <a:spLocks noGrp="1"/>
          </p:cNvSpPr>
          <p:nvPr>
            <p:ph type="title"/>
          </p:nvPr>
        </p:nvSpPr>
        <p:spPr>
          <a:xfrm>
            <a:off x="795275" y="4364163"/>
            <a:ext cx="8288035" cy="1095059"/>
          </a:xfrm>
        </p:spPr>
        <p:txBody>
          <a:bodyPr vert="horz" lIns="91440" tIns="45720" rIns="91440" bIns="45720" rtlCol="0" anchor="b">
            <a:normAutofit/>
          </a:bodyPr>
          <a:lstStyle/>
          <a:p>
            <a:r>
              <a:rPr lang="en-US" sz="4800" cap="all" spc="-100"/>
              <a:t>Background Research</a:t>
            </a:r>
          </a:p>
        </p:txBody>
      </p:sp>
      <p:pic>
        <p:nvPicPr>
          <p:cNvPr id="7" name="Graphic 6" descr="Magnifying glass">
            <a:extLst>
              <a:ext uri="{FF2B5EF4-FFF2-40B4-BE49-F238E27FC236}">
                <a16:creationId xmlns:a16="http://schemas.microsoft.com/office/drawing/2014/main" id="{8FD62C6C-E64F-4B3E-BE6F-2ED1C3CAB4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966" y="842509"/>
            <a:ext cx="3176538" cy="3176538"/>
          </a:xfrm>
          <a:prstGeom prst="rect">
            <a:avLst/>
          </a:prstGeom>
        </p:spPr>
      </p:pic>
      <p:pic>
        <p:nvPicPr>
          <p:cNvPr id="4" name="Picture 3">
            <a:extLst>
              <a:ext uri="{FF2B5EF4-FFF2-40B4-BE49-F238E27FC236}">
                <a16:creationId xmlns:a16="http://schemas.microsoft.com/office/drawing/2014/main" id="{04B01C9F-5C66-BE41-87A1-A655E8742733}"/>
              </a:ext>
            </a:extLst>
          </p:cNvPr>
          <p:cNvPicPr>
            <a:picLocks noChangeAspect="1"/>
          </p:cNvPicPr>
          <p:nvPr/>
        </p:nvPicPr>
        <p:blipFill>
          <a:blip r:embed="rId5"/>
          <a:stretch>
            <a:fillRect/>
          </a:stretch>
        </p:blipFill>
        <p:spPr>
          <a:xfrm>
            <a:off x="4391102" y="801111"/>
            <a:ext cx="4882899" cy="3259335"/>
          </a:xfrm>
          <a:prstGeom prst="rect">
            <a:avLst/>
          </a:prstGeom>
        </p:spPr>
      </p:pic>
    </p:spTree>
    <p:extLst>
      <p:ext uri="{BB962C8B-B14F-4D97-AF65-F5344CB8AC3E}">
        <p14:creationId xmlns:p14="http://schemas.microsoft.com/office/powerpoint/2010/main" val="300994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F348-1AC5-EF4C-AF11-30C1B8F661AB}"/>
              </a:ext>
            </a:extLst>
          </p:cNvPr>
          <p:cNvSpPr>
            <a:spLocks noGrp="1"/>
          </p:cNvSpPr>
          <p:nvPr>
            <p:ph type="title"/>
          </p:nvPr>
        </p:nvSpPr>
        <p:spPr>
          <a:xfrm>
            <a:off x="677507" y="266700"/>
            <a:ext cx="8596668" cy="1320800"/>
          </a:xfrm>
        </p:spPr>
        <p:txBody>
          <a:bodyPr>
            <a:normAutofit/>
          </a:bodyPr>
          <a:lstStyle/>
          <a:p>
            <a:r>
              <a:rPr lang="en-US" dirty="0"/>
              <a:t>Alcoholism &amp; Alcohol Abuse in the U.S.</a:t>
            </a:r>
          </a:p>
        </p:txBody>
      </p:sp>
      <p:graphicFrame>
        <p:nvGraphicFramePr>
          <p:cNvPr id="28" name="Content Placeholder 2">
            <a:extLst>
              <a:ext uri="{FF2B5EF4-FFF2-40B4-BE49-F238E27FC236}">
                <a16:creationId xmlns:a16="http://schemas.microsoft.com/office/drawing/2014/main" id="{4068A764-D692-4A58-8889-0B564DCB299A}"/>
              </a:ext>
            </a:extLst>
          </p:cNvPr>
          <p:cNvGraphicFramePr>
            <a:graphicFrameLocks noGrp="1"/>
          </p:cNvGraphicFramePr>
          <p:nvPr>
            <p:ph idx="1"/>
            <p:extLst>
              <p:ext uri="{D42A27DB-BD31-4B8C-83A1-F6EECF244321}">
                <p14:modId xmlns:p14="http://schemas.microsoft.com/office/powerpoint/2010/main" val="61132097"/>
              </p:ext>
            </p:extLst>
          </p:nvPr>
        </p:nvGraphicFramePr>
        <p:xfrm>
          <a:off x="677507" y="1114425"/>
          <a:ext cx="9309101" cy="547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342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7951-5C8E-A643-8623-7E8B51977E2D}"/>
              </a:ext>
            </a:extLst>
          </p:cNvPr>
          <p:cNvSpPr>
            <a:spLocks noGrp="1"/>
          </p:cNvSpPr>
          <p:nvPr>
            <p:ph type="title"/>
          </p:nvPr>
        </p:nvSpPr>
        <p:spPr>
          <a:xfrm>
            <a:off x="677334" y="310055"/>
            <a:ext cx="8596668" cy="634584"/>
          </a:xfrm>
        </p:spPr>
        <p:txBody>
          <a:bodyPr>
            <a:normAutofit/>
          </a:bodyPr>
          <a:lstStyle/>
          <a:p>
            <a:r>
              <a:rPr lang="en-US" sz="3200" dirty="0"/>
              <a:t>Alcohol Intoxication and Delirium Tremens </a:t>
            </a:r>
          </a:p>
        </p:txBody>
      </p:sp>
      <p:sp>
        <p:nvSpPr>
          <p:cNvPr id="3" name="Content Placeholder 2">
            <a:extLst>
              <a:ext uri="{FF2B5EF4-FFF2-40B4-BE49-F238E27FC236}">
                <a16:creationId xmlns:a16="http://schemas.microsoft.com/office/drawing/2014/main" id="{D4B87612-6AC5-2644-9C89-43DA19C3849A}"/>
              </a:ext>
            </a:extLst>
          </p:cNvPr>
          <p:cNvSpPr>
            <a:spLocks noGrp="1"/>
          </p:cNvSpPr>
          <p:nvPr>
            <p:ph idx="1"/>
          </p:nvPr>
        </p:nvSpPr>
        <p:spPr>
          <a:xfrm>
            <a:off x="677334" y="944639"/>
            <a:ext cx="8596668" cy="5739940"/>
          </a:xfrm>
        </p:spPr>
        <p:txBody>
          <a:bodyPr>
            <a:normAutofit lnSpcReduction="10000"/>
          </a:bodyPr>
          <a:lstStyle/>
          <a:p>
            <a:r>
              <a:rPr lang="en-US" b="1" u="sng" dirty="0"/>
              <a:t>Delirium Tremens (DT) </a:t>
            </a:r>
            <a:r>
              <a:rPr lang="en-US" dirty="0"/>
              <a:t>is the most serious syndrome of symptoms of alcohol withdrawal that may cause death, in serious cases.</a:t>
            </a:r>
            <a:r>
              <a:rPr lang="en-US" baseline="30000" dirty="0"/>
              <a:t>3,4</a:t>
            </a:r>
          </a:p>
          <a:p>
            <a:r>
              <a:rPr lang="en-US" b="1" u="sng" dirty="0"/>
              <a:t>DT includes the following alcohol withdrawal symptoms:</a:t>
            </a:r>
            <a:r>
              <a:rPr lang="en-US" b="1" u="sng" baseline="30000" dirty="0"/>
              <a:t>3</a:t>
            </a:r>
            <a:endParaRPr lang="en-US" b="1" u="sng" dirty="0"/>
          </a:p>
          <a:p>
            <a:pPr lvl="1"/>
            <a:r>
              <a:rPr lang="en-US" dirty="0"/>
              <a:t>Anxiety</a:t>
            </a:r>
          </a:p>
          <a:p>
            <a:pPr lvl="1"/>
            <a:r>
              <a:rPr lang="en-US" dirty="0"/>
              <a:t>Tremors</a:t>
            </a:r>
          </a:p>
          <a:p>
            <a:pPr lvl="1"/>
            <a:r>
              <a:rPr lang="en-US" dirty="0"/>
              <a:t>Nausea</a:t>
            </a:r>
          </a:p>
          <a:p>
            <a:pPr lvl="1"/>
            <a:r>
              <a:rPr lang="en-US" dirty="0"/>
              <a:t>Autonomic Hyperactivity</a:t>
            </a:r>
          </a:p>
          <a:p>
            <a:pPr lvl="1"/>
            <a:r>
              <a:rPr lang="en-US" dirty="0"/>
              <a:t>Hallucinations</a:t>
            </a:r>
          </a:p>
          <a:p>
            <a:pPr lvl="1"/>
            <a:r>
              <a:rPr lang="en-US" dirty="0"/>
              <a:t>Seizures</a:t>
            </a:r>
          </a:p>
          <a:p>
            <a:pPr lvl="1"/>
            <a:r>
              <a:rPr lang="en-US" dirty="0"/>
              <a:t>Delirium</a:t>
            </a:r>
          </a:p>
          <a:p>
            <a:pPr lvl="1"/>
            <a:r>
              <a:rPr lang="en-US" dirty="0"/>
              <a:t>Severe Autonomic instability that usually warrants ICU stay</a:t>
            </a:r>
            <a:r>
              <a:rPr lang="en-US" baseline="30000" dirty="0"/>
              <a:t>3</a:t>
            </a:r>
            <a:endParaRPr lang="en-US" dirty="0"/>
          </a:p>
          <a:p>
            <a:r>
              <a:rPr lang="en-US" dirty="0"/>
              <a:t>“Chronic alcohol dependence has been associated with heightened oxidative stress” which damages lipids, proteins, and most importantly DNA.</a:t>
            </a:r>
            <a:r>
              <a:rPr lang="en-US" baseline="30000" dirty="0"/>
              <a:t>4</a:t>
            </a:r>
          </a:p>
          <a:p>
            <a:r>
              <a:rPr lang="en-US" dirty="0"/>
              <a:t>Patients with more oxidative DNA damage are at a higher risk of having DT.</a:t>
            </a:r>
            <a:r>
              <a:rPr lang="en-US" baseline="30000" dirty="0"/>
              <a:t>4</a:t>
            </a:r>
            <a:endParaRPr lang="en-US" dirty="0"/>
          </a:p>
          <a:p>
            <a:r>
              <a:rPr lang="en-US" dirty="0"/>
              <a:t>Patients with DT are found to have high levels AST and Total Bilirubin; and low levels of potassium.</a:t>
            </a:r>
            <a:r>
              <a:rPr lang="en-US" baseline="30000" dirty="0"/>
              <a:t>4</a:t>
            </a:r>
            <a:endParaRPr lang="en-US" dirty="0"/>
          </a:p>
        </p:txBody>
      </p:sp>
    </p:spTree>
    <p:extLst>
      <p:ext uri="{BB962C8B-B14F-4D97-AF65-F5344CB8AC3E}">
        <p14:creationId xmlns:p14="http://schemas.microsoft.com/office/powerpoint/2010/main" val="180928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939E-E54C-7149-9DB6-F4E5B0BF9574}"/>
              </a:ext>
            </a:extLst>
          </p:cNvPr>
          <p:cNvSpPr>
            <a:spLocks noGrp="1"/>
          </p:cNvSpPr>
          <p:nvPr>
            <p:ph type="title"/>
          </p:nvPr>
        </p:nvSpPr>
        <p:spPr>
          <a:xfrm>
            <a:off x="677334" y="388882"/>
            <a:ext cx="8596668" cy="1320800"/>
          </a:xfrm>
        </p:spPr>
        <p:txBody>
          <a:bodyPr>
            <a:normAutofit/>
          </a:bodyPr>
          <a:lstStyle/>
          <a:p>
            <a:r>
              <a:rPr lang="en-US" sz="3200" dirty="0"/>
              <a:t>Wernicke- Korsakoff Syndrome Encephalopathy &amp; Alcohol abuse</a:t>
            </a:r>
          </a:p>
        </p:txBody>
      </p:sp>
      <p:sp>
        <p:nvSpPr>
          <p:cNvPr id="3" name="Content Placeholder 2">
            <a:extLst>
              <a:ext uri="{FF2B5EF4-FFF2-40B4-BE49-F238E27FC236}">
                <a16:creationId xmlns:a16="http://schemas.microsoft.com/office/drawing/2014/main" id="{7745A8D5-F688-4742-B92E-3BE48469BAA9}"/>
              </a:ext>
            </a:extLst>
          </p:cNvPr>
          <p:cNvSpPr>
            <a:spLocks noGrp="1"/>
          </p:cNvSpPr>
          <p:nvPr>
            <p:ph idx="1"/>
          </p:nvPr>
        </p:nvSpPr>
        <p:spPr>
          <a:xfrm>
            <a:off x="677334" y="1709683"/>
            <a:ext cx="8596668" cy="4331680"/>
          </a:xfrm>
        </p:spPr>
        <p:txBody>
          <a:bodyPr>
            <a:normAutofit/>
          </a:bodyPr>
          <a:lstStyle/>
          <a:p>
            <a:r>
              <a:rPr lang="en-US" b="1" u="sng" dirty="0"/>
              <a:t>Wernicke Encephalopathy:</a:t>
            </a:r>
            <a:r>
              <a:rPr lang="en-US" dirty="0"/>
              <a:t> thiamine deficiency, more commonly associated with alcohol abuse.</a:t>
            </a:r>
            <a:r>
              <a:rPr lang="en-US" baseline="30000" dirty="0"/>
              <a:t>5</a:t>
            </a:r>
          </a:p>
          <a:p>
            <a:r>
              <a:rPr lang="en-US" dirty="0"/>
              <a:t>Wernicke Encephalopathy can be treated with thiamine replacement therapy via an IV.</a:t>
            </a:r>
            <a:r>
              <a:rPr lang="en-US" baseline="30000" dirty="0"/>
              <a:t>5</a:t>
            </a:r>
          </a:p>
          <a:p>
            <a:r>
              <a:rPr lang="en-US" b="1" dirty="0"/>
              <a:t>Symptoms of Wernicke Encephalopathy:</a:t>
            </a:r>
            <a:r>
              <a:rPr lang="en-US" baseline="30000" dirty="0"/>
              <a:t>5</a:t>
            </a:r>
            <a:endParaRPr lang="en-US" b="1" dirty="0"/>
          </a:p>
          <a:p>
            <a:pPr lvl="1"/>
            <a:r>
              <a:rPr lang="en-US" dirty="0"/>
              <a:t>Changes in mental status</a:t>
            </a:r>
          </a:p>
          <a:p>
            <a:pPr lvl="1"/>
            <a:r>
              <a:rPr lang="en-US" dirty="0"/>
              <a:t>Gait ataxia</a:t>
            </a:r>
          </a:p>
          <a:p>
            <a:pPr lvl="1"/>
            <a:r>
              <a:rPr lang="en-US" dirty="0"/>
              <a:t>Ophthalmoplegia</a:t>
            </a:r>
          </a:p>
          <a:p>
            <a:r>
              <a:rPr lang="en-US" dirty="0"/>
              <a:t>If Wernicke Encephalopathy is not treated, about 80% of patients will develop </a:t>
            </a:r>
            <a:r>
              <a:rPr lang="en-US" b="1" dirty="0"/>
              <a:t>Korsakoff syndrome</a:t>
            </a:r>
            <a:r>
              <a:rPr lang="en-US" dirty="0"/>
              <a:t>.</a:t>
            </a:r>
            <a:r>
              <a:rPr lang="en-US" baseline="30000" dirty="0"/>
              <a:t>5</a:t>
            </a:r>
          </a:p>
          <a:p>
            <a:pPr lvl="1"/>
            <a:r>
              <a:rPr lang="en-US" dirty="0"/>
              <a:t>Korsakoff Syndrome: memory impairment + Confabulation.</a:t>
            </a:r>
            <a:r>
              <a:rPr lang="en-US" baseline="30000" dirty="0"/>
              <a:t>5</a:t>
            </a:r>
            <a:endParaRPr lang="en-US" dirty="0"/>
          </a:p>
        </p:txBody>
      </p:sp>
    </p:spTree>
    <p:extLst>
      <p:ext uri="{BB962C8B-B14F-4D97-AF65-F5344CB8AC3E}">
        <p14:creationId xmlns:p14="http://schemas.microsoft.com/office/powerpoint/2010/main" val="348770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445D-5273-4840-A5D1-36C3623CCEE7}"/>
              </a:ext>
            </a:extLst>
          </p:cNvPr>
          <p:cNvSpPr>
            <a:spLocks noGrp="1"/>
          </p:cNvSpPr>
          <p:nvPr>
            <p:ph type="title"/>
          </p:nvPr>
        </p:nvSpPr>
        <p:spPr>
          <a:xfrm>
            <a:off x="435036" y="414728"/>
            <a:ext cx="9081263" cy="784485"/>
          </a:xfrm>
        </p:spPr>
        <p:txBody>
          <a:bodyPr>
            <a:normAutofit/>
          </a:bodyPr>
          <a:lstStyle/>
          <a:p>
            <a:r>
              <a:rPr lang="en-US" sz="3200" dirty="0"/>
              <a:t>Nutrition Implications of Chronic Alcohol abuse</a:t>
            </a:r>
          </a:p>
        </p:txBody>
      </p:sp>
      <p:sp>
        <p:nvSpPr>
          <p:cNvPr id="3" name="Content Placeholder 2">
            <a:extLst>
              <a:ext uri="{FF2B5EF4-FFF2-40B4-BE49-F238E27FC236}">
                <a16:creationId xmlns:a16="http://schemas.microsoft.com/office/drawing/2014/main" id="{02F1CE5B-F3B4-D242-9024-96FECE52F856}"/>
              </a:ext>
            </a:extLst>
          </p:cNvPr>
          <p:cNvSpPr>
            <a:spLocks noGrp="1"/>
          </p:cNvSpPr>
          <p:nvPr>
            <p:ph idx="1"/>
          </p:nvPr>
        </p:nvSpPr>
        <p:spPr>
          <a:xfrm>
            <a:off x="435036" y="1052499"/>
            <a:ext cx="8596668" cy="5647846"/>
          </a:xfrm>
        </p:spPr>
        <p:txBody>
          <a:bodyPr>
            <a:normAutofit/>
          </a:bodyPr>
          <a:lstStyle/>
          <a:p>
            <a:r>
              <a:rPr lang="en-US" sz="1600" dirty="0"/>
              <a:t>1 out of 6 American adults binge drink 4 times per month.</a:t>
            </a:r>
            <a:r>
              <a:rPr lang="en-US" sz="1600" baseline="30000" dirty="0"/>
              <a:t>9</a:t>
            </a:r>
          </a:p>
          <a:p>
            <a:r>
              <a:rPr lang="en-US" sz="1600" dirty="0"/>
              <a:t>A study done by the Department of Health &amp; Kinesiology at Texas A&amp;M University showed the following statistics in relation to the calories associated with one binge drinking episode:</a:t>
            </a:r>
            <a:r>
              <a:rPr lang="en-US" sz="1600" baseline="30000" dirty="0"/>
              <a:t>9</a:t>
            </a:r>
            <a:endParaRPr lang="en-US" sz="1600" dirty="0"/>
          </a:p>
          <a:p>
            <a:pPr lvl="1"/>
            <a:r>
              <a:rPr lang="en-US" dirty="0"/>
              <a:t>Males: 46% of daily recommended calories came from alcohol.</a:t>
            </a:r>
            <a:r>
              <a:rPr lang="en-US" baseline="30000" dirty="0"/>
              <a:t>9</a:t>
            </a:r>
            <a:endParaRPr lang="en-US" dirty="0"/>
          </a:p>
          <a:p>
            <a:pPr lvl="1"/>
            <a:r>
              <a:rPr lang="en-US" dirty="0"/>
              <a:t>Women: 41% of daily recommended calories came from alcohol.</a:t>
            </a:r>
            <a:r>
              <a:rPr lang="en-US" baseline="30000" dirty="0"/>
              <a:t>9</a:t>
            </a:r>
          </a:p>
          <a:p>
            <a:pPr lvl="1"/>
            <a:r>
              <a:rPr lang="en-US" dirty="0"/>
              <a:t>This study noted that men had a higher frequency on binge drinking episodes than women.</a:t>
            </a:r>
            <a:r>
              <a:rPr lang="en-US" baseline="30000" dirty="0"/>
              <a:t>9</a:t>
            </a:r>
          </a:p>
          <a:p>
            <a:pPr lvl="1"/>
            <a:r>
              <a:rPr lang="en-US" dirty="0"/>
              <a:t>The researchers noted that alcohol consumption is associated with poor diet quality and poor nutrition.</a:t>
            </a:r>
            <a:r>
              <a:rPr lang="en-US" baseline="30000" dirty="0"/>
              <a:t>9 </a:t>
            </a:r>
            <a:r>
              <a:rPr lang="en-US" dirty="0"/>
              <a:t>However it was also noted that those who drank wine consumed more servings of fruits and vegetables then those drinking other beverages.</a:t>
            </a:r>
            <a:r>
              <a:rPr lang="en-US" baseline="30000" dirty="0"/>
              <a:t>9</a:t>
            </a:r>
            <a:endParaRPr lang="en-US" dirty="0"/>
          </a:p>
          <a:p>
            <a:r>
              <a:rPr lang="en-US" sz="1600" baseline="30000" dirty="0"/>
              <a:t> </a:t>
            </a:r>
            <a:r>
              <a:rPr lang="en-US" sz="1600" dirty="0"/>
              <a:t>A Journal article from the Academy of Nutrition and Dietetics touched upon Addictions and Mental illness in relation to alcohol and substance abuse.</a:t>
            </a:r>
            <a:r>
              <a:rPr lang="en-US" sz="1600" baseline="30000" dirty="0"/>
              <a:t>10</a:t>
            </a:r>
          </a:p>
          <a:p>
            <a:pPr lvl="1"/>
            <a:r>
              <a:rPr lang="en-US" dirty="0"/>
              <a:t>An </a:t>
            </a:r>
            <a:r>
              <a:rPr lang="en-US" b="1" u="sng" dirty="0"/>
              <a:t>addiction</a:t>
            </a:r>
            <a:r>
              <a:rPr lang="en-US" dirty="0"/>
              <a:t> is ”the impaired control over drug and/or alcohol use, compulsive use, and/or continued use despite harm and cravings.</a:t>
            </a:r>
            <a:r>
              <a:rPr lang="en-US" baseline="30000" dirty="0"/>
              <a:t>10</a:t>
            </a:r>
          </a:p>
          <a:p>
            <a:pPr lvl="1"/>
            <a:r>
              <a:rPr lang="en-US" dirty="0"/>
              <a:t>Mental Illnesses include but are not limited to anxiety disorder, bipolar disorder, dementia, depression, OCD…</a:t>
            </a:r>
            <a:r>
              <a:rPr lang="en-US" baseline="30000" dirty="0"/>
              <a:t>10</a:t>
            </a:r>
            <a:endParaRPr lang="en-US" sz="1600" baseline="30000" dirty="0"/>
          </a:p>
        </p:txBody>
      </p:sp>
    </p:spTree>
    <p:extLst>
      <p:ext uri="{BB962C8B-B14F-4D97-AF65-F5344CB8AC3E}">
        <p14:creationId xmlns:p14="http://schemas.microsoft.com/office/powerpoint/2010/main" val="414990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6683-D826-6144-AD2D-3F1B7958FBB9}"/>
              </a:ext>
            </a:extLst>
          </p:cNvPr>
          <p:cNvSpPr>
            <a:spLocks noGrp="1"/>
          </p:cNvSpPr>
          <p:nvPr>
            <p:ph type="title"/>
          </p:nvPr>
        </p:nvSpPr>
        <p:spPr>
          <a:xfrm>
            <a:off x="346842" y="294290"/>
            <a:ext cx="9806736" cy="1320800"/>
          </a:xfrm>
        </p:spPr>
        <p:txBody>
          <a:bodyPr>
            <a:normAutofit/>
          </a:bodyPr>
          <a:lstStyle/>
          <a:p>
            <a:r>
              <a:rPr lang="en-US" sz="3200" dirty="0"/>
              <a:t>Nutrition Implications of Chronic Alcohol abuse</a:t>
            </a:r>
          </a:p>
        </p:txBody>
      </p:sp>
      <p:sp>
        <p:nvSpPr>
          <p:cNvPr id="3" name="Content Placeholder 2">
            <a:extLst>
              <a:ext uri="{FF2B5EF4-FFF2-40B4-BE49-F238E27FC236}">
                <a16:creationId xmlns:a16="http://schemas.microsoft.com/office/drawing/2014/main" id="{E201E588-908A-9547-A8CC-CDF234340CE9}"/>
              </a:ext>
            </a:extLst>
          </p:cNvPr>
          <p:cNvSpPr>
            <a:spLocks noGrp="1"/>
          </p:cNvSpPr>
          <p:nvPr>
            <p:ph idx="1"/>
          </p:nvPr>
        </p:nvSpPr>
        <p:spPr>
          <a:xfrm>
            <a:off x="582740" y="1371600"/>
            <a:ext cx="8596668" cy="4461641"/>
          </a:xfrm>
        </p:spPr>
        <p:txBody>
          <a:bodyPr>
            <a:normAutofit/>
          </a:bodyPr>
          <a:lstStyle/>
          <a:p>
            <a:r>
              <a:rPr lang="en-US" dirty="0"/>
              <a:t>Alcoholism and ETOH abuse can cause malnutrition and nutrient deficiencies due to the replacement of nutritional calories with alcohol calories.</a:t>
            </a:r>
            <a:r>
              <a:rPr lang="en-US" baseline="30000" dirty="0"/>
              <a:t>9,11</a:t>
            </a:r>
          </a:p>
          <a:p>
            <a:endParaRPr lang="en-US" baseline="30000" dirty="0"/>
          </a:p>
          <a:p>
            <a:r>
              <a:rPr lang="en-US" dirty="0"/>
              <a:t>Patients who receive nutrition education have shown successful dietary lifestyle changes and include healthier dietary choices once receiving education.</a:t>
            </a:r>
            <a:r>
              <a:rPr lang="en-US" baseline="30000" dirty="0"/>
              <a:t>11</a:t>
            </a:r>
          </a:p>
          <a:p>
            <a:endParaRPr lang="en-US" dirty="0"/>
          </a:p>
          <a:p>
            <a:r>
              <a:rPr lang="en-US" dirty="0"/>
              <a:t>A study done by the Department of Biomedical Science at the </a:t>
            </a:r>
            <a:r>
              <a:rPr lang="en-US" dirty="0" err="1"/>
              <a:t>Universita</a:t>
            </a:r>
            <a:r>
              <a:rPr lang="en-US" dirty="0"/>
              <a:t> </a:t>
            </a:r>
            <a:r>
              <a:rPr lang="en-US" dirty="0" err="1"/>
              <a:t>Politecnica</a:t>
            </a:r>
            <a:r>
              <a:rPr lang="en-US" dirty="0"/>
              <a:t> </a:t>
            </a:r>
            <a:r>
              <a:rPr lang="en-US" dirty="0" err="1"/>
              <a:t>delle</a:t>
            </a:r>
            <a:r>
              <a:rPr lang="en-US" dirty="0"/>
              <a:t> Marche in Ancona, Italy showed significant evidence that their participants who were alcohol dependent were receptive to nutrition education. After nutrition interventions were provided, more participants ate 3 regular meals a day, and increased their fruit and vegetable intake.</a:t>
            </a:r>
            <a:r>
              <a:rPr lang="en-US" baseline="30000" dirty="0"/>
              <a:t>11</a:t>
            </a:r>
          </a:p>
          <a:p>
            <a:pPr marL="0" indent="0">
              <a:buNone/>
            </a:pPr>
            <a:endParaRPr lang="en-US" baseline="30000" dirty="0"/>
          </a:p>
        </p:txBody>
      </p:sp>
    </p:spTree>
    <p:extLst>
      <p:ext uri="{BB962C8B-B14F-4D97-AF65-F5344CB8AC3E}">
        <p14:creationId xmlns:p14="http://schemas.microsoft.com/office/powerpoint/2010/main" val="31749487"/>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4579</Words>
  <Application>Microsoft Macintosh PowerPoint</Application>
  <PresentationFormat>Widescreen</PresentationFormat>
  <Paragraphs>490</Paragraphs>
  <Slides>32</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Times</vt:lpstr>
      <vt:lpstr>Trebuchet MS</vt:lpstr>
      <vt:lpstr>Wingdings</vt:lpstr>
      <vt:lpstr>Wingdings 3</vt:lpstr>
      <vt:lpstr>Facet</vt:lpstr>
      <vt:lpstr>Alcohol Intoxication &amp; Delirium Tremens </vt:lpstr>
      <vt:lpstr>Acknowledgement</vt:lpstr>
      <vt:lpstr>Overview</vt:lpstr>
      <vt:lpstr>Background Research</vt:lpstr>
      <vt:lpstr>Alcoholism &amp; Alcohol Abuse in the U.S.</vt:lpstr>
      <vt:lpstr>Alcohol Intoxication and Delirium Tremens </vt:lpstr>
      <vt:lpstr>Wernicke- Korsakoff Syndrome Encephalopathy &amp; Alcohol abuse</vt:lpstr>
      <vt:lpstr>Nutrition Implications of Chronic Alcohol abuse</vt:lpstr>
      <vt:lpstr>Nutrition Implications of Chronic Alcohol abuse</vt:lpstr>
      <vt:lpstr>RDN and Treatment of Alcohol Abuse</vt:lpstr>
      <vt:lpstr>Patient Presentation</vt:lpstr>
      <vt:lpstr>Patient Presentation</vt:lpstr>
      <vt:lpstr>PowerPoint Presentation</vt:lpstr>
      <vt:lpstr>Nutrition  Care Process</vt:lpstr>
      <vt:lpstr>Nutrition Timeline</vt:lpstr>
      <vt:lpstr>Nutrition History &amp;  Anthropometric Measurements</vt:lpstr>
      <vt:lpstr>Clinical Nutrition LOS visit (1/10/20)  Unofficial Visit </vt:lpstr>
      <vt:lpstr>Clinical Nutrition Consult visit (1/13/20) ADIME</vt:lpstr>
      <vt:lpstr>Clinical Nutrition Consult visit (1/13/20)  ADIME cont.</vt:lpstr>
      <vt:lpstr>1st Nutrition follow up visit (1/16/20) ADIME</vt:lpstr>
      <vt:lpstr>1st Nutrition follow up visit (1/16/20) ADIME cont.</vt:lpstr>
      <vt:lpstr>2nd Nutrition follow up visit (1/20/20) ADIME</vt:lpstr>
      <vt:lpstr>2nd Nutrition follow up visit (1/20/20) ADIME cont.</vt:lpstr>
      <vt:lpstr>3rd Nutrition follow up visit (1/24/20) ADIME</vt:lpstr>
      <vt:lpstr>3rd Nutrition follow up visit (1/24/20) ADIME cont.</vt:lpstr>
      <vt:lpstr>Biochemical Data Trends During Hospital Stay</vt:lpstr>
      <vt:lpstr>Weight Trends During Hospital Stay</vt:lpstr>
      <vt:lpstr>Readmission (2/28/2020)</vt:lpstr>
      <vt:lpstr>Discussion</vt:lpstr>
      <vt:lpstr>Discussion cont.</vt:lpstr>
      <vt:lpstr>Conclusion/ 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Intoxication &amp; Delirium Tremens </dc:title>
  <dc:creator>Wagner, Amy S.</dc:creator>
  <cp:lastModifiedBy>Wagner, Amy S.</cp:lastModifiedBy>
  <cp:revision>37</cp:revision>
  <dcterms:created xsi:type="dcterms:W3CDTF">2020-03-26T22:42:19Z</dcterms:created>
  <dcterms:modified xsi:type="dcterms:W3CDTF">2021-01-31T20:23:09Z</dcterms:modified>
</cp:coreProperties>
</file>