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8"/>
    <p:restoredTop sz="94690"/>
  </p:normalViewPr>
  <p:slideViewPr>
    <p:cSldViewPr snapToGrid="0">
      <p:cViewPr varScale="1">
        <p:scale>
          <a:sx n="122" d="100"/>
          <a:sy n="122" d="100"/>
        </p:scale>
        <p:origin x="8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arediseases.info.nih.gov/diseases/465/isovaleric-acidemia" TargetMode="External"/><Relationship Id="rId4" Type="http://schemas.openxmlformats.org/officeDocument/2006/relationships/hyperlink" Target="https://ghr.nlm.nih.gov/condition/isovaleric-acidemia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568875" y="52687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Inborn Error: Isovaleric Acidemia 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980350" y="1397900"/>
            <a:ext cx="70434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Sydney Mitcheltree, Samantha Mckee, Amy Wagner and Cate Zuccarello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1363" y="2136200"/>
            <a:ext cx="4504167" cy="27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Epidemiology 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0" y="327975"/>
            <a:ext cx="4204800" cy="43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Isovaleric Acidemia is inherited as an autosomal recessive pattern (both copies of the gene in each cell have mutations)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The parents each carry one copy of the mutated gene, but they typically do not show signs and symptoms of the condition.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Should be detected early in life to live a long and healthy life 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Medical/Nutritional Management </a:t>
            </a: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20550" y="141150"/>
            <a:ext cx="4493400" cy="48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No cure for Isovaleric Acidemia </a:t>
            </a:r>
            <a:endParaRPr sz="1700">
              <a:solidFill>
                <a:srgbClr val="000000"/>
              </a:solidFill>
            </a:endParaRP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Individuals with IVA are on low-leucine and low-protein diets</a:t>
            </a:r>
            <a:endParaRPr sz="1700">
              <a:solidFill>
                <a:srgbClr val="000000"/>
              </a:solidFill>
            </a:endParaRPr>
          </a:p>
          <a:p>
            <a:pPr marL="914400" lvl="1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Specific low-protein pastas, flours, etc. for people with this condition </a:t>
            </a:r>
            <a:endParaRPr sz="1700">
              <a:solidFill>
                <a:srgbClr val="000000"/>
              </a:solidFill>
            </a:endParaRP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Medications include glycine and L-carnitine </a:t>
            </a:r>
            <a:endParaRPr sz="1700">
              <a:solidFill>
                <a:srgbClr val="000000"/>
              </a:solidFill>
            </a:endParaRPr>
          </a:p>
          <a:p>
            <a:pPr marL="914400" lvl="1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Both help vacate the body of isovaleric acid</a:t>
            </a:r>
            <a:endParaRPr sz="1700">
              <a:solidFill>
                <a:srgbClr val="000000"/>
              </a:solidFill>
            </a:endParaRP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Some clinical trials for Long Term Treatments used:</a:t>
            </a:r>
            <a:endParaRPr sz="1700">
              <a:solidFill>
                <a:srgbClr val="000000"/>
              </a:solidFill>
            </a:endParaRPr>
          </a:p>
          <a:p>
            <a:pPr marL="914400" lvl="1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Glycine powder of approximately 	 250 mg/kg/day</a:t>
            </a:r>
            <a:endParaRPr sz="1700">
              <a:solidFill>
                <a:srgbClr val="000000"/>
              </a:solidFill>
            </a:endParaRPr>
          </a:p>
          <a:p>
            <a:pPr marL="914400" lvl="1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Specific formula of IVA: 		   1.5 g protein/kg/day (that does not include Leucine)</a:t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281900" y="78300"/>
            <a:ext cx="4862100" cy="498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Full term, female infant was delivered with a weight of 3.2 kg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Baby was brought to the hospital 4 days later with lack of energy, poor feeding, 2 episodes of seizure, and respiratory distress.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Baby was intubated and ventilated for 24 hours.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Urine and Plasma assessment for amino acids were sent and showed grossly elevated Isovalerylglycine suggestive of Isovaleric Acidemia.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Special diet by powder formula specific for Isovaleric Acidemia and Oral Glycine powder with Carnitine was started. 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Baby tolerated feeding and was discharged.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After 1 month of diet, there was a decrease of Isovaleric Acid level in Urine.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After 18 months, her growth and development is appropriate for her age.</a:t>
            </a: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348900" y="35400"/>
            <a:ext cx="4795200" cy="50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Isovaleric acidemia. </a:t>
            </a:r>
            <a:r>
              <a:rPr lang="en" sz="1200" u="sng">
                <a:solidFill>
                  <a:srgbClr val="000000"/>
                </a:solidFill>
                <a:hlinkClick r:id="rId3"/>
              </a:rPr>
              <a:t>https://rarediseases.info.nih.gov/diseases/465/isovaleric-acidemia</a:t>
            </a:r>
            <a:r>
              <a:rPr lang="en" sz="1200">
                <a:solidFill>
                  <a:srgbClr val="000000"/>
                </a:solidFill>
              </a:rPr>
              <a:t>. Updated April 1, 2018. Accessed April 27, 2018. 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Gropper SAS, Smith JL, Carr TP. </a:t>
            </a:r>
            <a:r>
              <a:rPr lang="en" sz="1200" i="1">
                <a:solidFill>
                  <a:srgbClr val="000000"/>
                </a:solidFill>
              </a:rPr>
              <a:t>Advanced Nutrition and Human Metabolism</a:t>
            </a:r>
            <a:r>
              <a:rPr lang="en" sz="1200">
                <a:solidFill>
                  <a:srgbClr val="000000"/>
                </a:solidFill>
              </a:rPr>
              <a:t>. 7th ed. Australia: Cengage Learning; 2018. 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Patel V, Yadav S, Sahni M. A Rare Case of Inborn Error of Metabolism - Isovaleric Acidemia. </a:t>
            </a:r>
            <a:r>
              <a:rPr lang="en" sz="1200" i="1">
                <a:solidFill>
                  <a:srgbClr val="000000"/>
                </a:solidFill>
              </a:rPr>
              <a:t>International Archives of Integrated Medicine Dec2017. </a:t>
            </a:r>
            <a:r>
              <a:rPr lang="en" sz="1200">
                <a:solidFill>
                  <a:srgbClr val="000000"/>
                </a:solidFill>
              </a:rPr>
              <a:t>2017;4(12):214.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Minkler, PE, Stoll, MSK, Ingalls, ST, et al. Selective and accurate C5 acylcarnitine quantitation by UHPLC-MS/MS: Distinguishing true isovaleric acidemia from pivalate derived interference. J Chromatogr B Analyt Technol Biomed Life Sci 2017;1061-1062:128-133.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Zaki, OK, Priya Doss C, G, Ali, SA, et al. Genotype-phenotype correlation in patients with isovaleric acidaemia: comparative structural modelling and computational analysis of novel variants. Hum Mol Genet 2017;26(16):3105-3115.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Isovaleric acidemia. Genetics home reference. </a:t>
            </a:r>
            <a:r>
              <a:rPr lang="en" sz="1200" u="sng">
                <a:solidFill>
                  <a:srgbClr val="000000"/>
                </a:solidFill>
                <a:hlinkClick r:id="rId4"/>
              </a:rPr>
              <a:t>https://ghr.nlm.nih.gov/condition/isovaleric-acidemia</a:t>
            </a:r>
            <a:r>
              <a:rPr lang="en" sz="1200">
                <a:solidFill>
                  <a:srgbClr val="000000"/>
                </a:solidFill>
              </a:rPr>
              <a:t>. Updated April 25th, 2018. Accessed April 28, 2018. </a:t>
            </a:r>
            <a:endParaRPr sz="120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uFill>
                <a:noFill/>
              </a:uFill>
              <a:hlinkClick r:id="rId3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10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Classification/ Definition 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328700" y="0"/>
            <a:ext cx="4815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 b="1" u="sng">
                <a:solidFill>
                  <a:srgbClr val="000000"/>
                </a:solidFill>
              </a:rPr>
              <a:t>Isovaleric Acidemia (IVA):</a:t>
            </a:r>
            <a:endParaRPr sz="1600" b="1" u="sng">
              <a:solidFill>
                <a:srgbClr val="000000"/>
              </a:solidFill>
            </a:endParaRP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Also referred to as </a:t>
            </a:r>
            <a:r>
              <a:rPr lang="en" sz="1600" b="1" i="1">
                <a:solidFill>
                  <a:srgbClr val="000000"/>
                </a:solidFill>
              </a:rPr>
              <a:t>Organic Acidemia</a:t>
            </a:r>
            <a:r>
              <a:rPr lang="en" sz="1600" i="1">
                <a:solidFill>
                  <a:srgbClr val="000000"/>
                </a:solidFill>
              </a:rPr>
              <a:t> </a:t>
            </a:r>
            <a:r>
              <a:rPr lang="en" sz="1600">
                <a:solidFill>
                  <a:srgbClr val="000000"/>
                </a:solidFill>
              </a:rPr>
              <a:t>or</a:t>
            </a:r>
            <a:r>
              <a:rPr lang="en" sz="1600" i="1">
                <a:solidFill>
                  <a:srgbClr val="000000"/>
                </a:solidFill>
              </a:rPr>
              <a:t> </a:t>
            </a:r>
            <a:r>
              <a:rPr lang="en" sz="1600" b="1" i="1">
                <a:solidFill>
                  <a:srgbClr val="000000"/>
                </a:solidFill>
              </a:rPr>
              <a:t>Organic Aciduria </a:t>
            </a:r>
            <a:endParaRPr sz="1600" b="1" i="1">
              <a:solidFill>
                <a:srgbClr val="000000"/>
              </a:solidFill>
            </a:endParaRPr>
          </a:p>
          <a:p>
            <a: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</a:pPr>
            <a:r>
              <a:rPr lang="en" sz="1600">
                <a:solidFill>
                  <a:srgbClr val="000000"/>
                </a:solidFill>
              </a:rPr>
              <a:t>Can be </a:t>
            </a:r>
            <a:r>
              <a:rPr lang="en" sz="1600" u="sng">
                <a:solidFill>
                  <a:srgbClr val="000000"/>
                </a:solidFill>
              </a:rPr>
              <a:t>Toxic</a:t>
            </a:r>
            <a:endParaRPr sz="1600" u="sng">
              <a:solidFill>
                <a:srgbClr val="000000"/>
              </a:solidFill>
            </a:endParaRPr>
          </a:p>
          <a:p>
            <a: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</a:pPr>
            <a:r>
              <a:rPr lang="en" sz="1600" b="1">
                <a:solidFill>
                  <a:srgbClr val="000000"/>
                </a:solidFill>
              </a:rPr>
              <a:t>Organic Acidemia:</a:t>
            </a:r>
            <a:endParaRPr sz="1600" b="1">
              <a:solidFill>
                <a:srgbClr val="000000"/>
              </a:solidFill>
            </a:endParaRPr>
          </a:p>
          <a:p>
            <a:pPr marL="1828800" lvl="3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Abnormal levels of organic acid in blood</a:t>
            </a:r>
            <a:endParaRPr sz="1600">
              <a:solidFill>
                <a:srgbClr val="000000"/>
              </a:solidFill>
            </a:endParaRPr>
          </a:p>
          <a:p>
            <a: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</a:pPr>
            <a:r>
              <a:rPr lang="en" sz="1600" b="1">
                <a:solidFill>
                  <a:srgbClr val="000000"/>
                </a:solidFill>
              </a:rPr>
              <a:t>Organic Aciduria:</a:t>
            </a:r>
            <a:endParaRPr sz="1600" b="1">
              <a:solidFill>
                <a:srgbClr val="000000"/>
              </a:solidFill>
            </a:endParaRPr>
          </a:p>
          <a:p>
            <a:pPr marL="1828800" lvl="3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Abnormal levels of organic acid in urine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Organic acid→ metabolic disorder that results in difficulty and problems with catabolizing the branched chain amino acid </a:t>
            </a:r>
            <a:r>
              <a:rPr lang="en" sz="1600" u="sng">
                <a:solidFill>
                  <a:srgbClr val="000000"/>
                </a:solidFill>
              </a:rPr>
              <a:t>leucine</a:t>
            </a:r>
            <a:r>
              <a:rPr lang="en" sz="1600">
                <a:solidFill>
                  <a:srgbClr val="000000"/>
                </a:solidFill>
              </a:rPr>
              <a:t>. </a:t>
            </a:r>
            <a:endParaRPr sz="1600">
              <a:solidFill>
                <a:srgbClr val="000000"/>
              </a:solidFill>
            </a:endParaRPr>
          </a:p>
          <a:p>
            <a: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</a:pPr>
            <a:r>
              <a:rPr lang="en" sz="1600">
                <a:solidFill>
                  <a:srgbClr val="000000"/>
                </a:solidFill>
              </a:rPr>
              <a:t>Leucine is a ketogenic AA. 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 b="1" i="1">
                <a:solidFill>
                  <a:srgbClr val="000000"/>
                </a:solidFill>
              </a:rPr>
              <a:t>Metabolic Acidosis</a:t>
            </a:r>
            <a:endParaRPr sz="1600" b="1" i="1">
              <a:solidFill>
                <a:srgbClr val="000000"/>
              </a:solidFill>
            </a:endParaRPr>
          </a:p>
          <a:p>
            <a: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■"/>
            </a:pPr>
            <a:r>
              <a:rPr lang="en" sz="1600">
                <a:solidFill>
                  <a:srgbClr val="000000"/>
                </a:solidFill>
              </a:rPr>
              <a:t>Cause build up of acids→ more acidic blood 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350" y="1797775"/>
            <a:ext cx="2594350" cy="12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65663" y="500925"/>
            <a:ext cx="3198600" cy="7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Pathophysiology 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451775" y="60900"/>
            <a:ext cx="4446600" cy="50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Autosomal recessive pattern of inheritance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 each cell, both copies of the gene has mutations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Mutations in </a:t>
            </a:r>
            <a:r>
              <a:rPr lang="en" sz="2000" u="sng">
                <a:solidFill>
                  <a:srgbClr val="000000"/>
                </a:solidFill>
              </a:rPr>
              <a:t>IVD gene</a:t>
            </a:r>
            <a:r>
              <a:rPr lang="en" sz="2000">
                <a:solidFill>
                  <a:srgbClr val="000000"/>
                </a:solidFill>
              </a:rPr>
              <a:t> cause isovaleric acidemia 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IVD codes for making of enzymes that are responsible for breaking down proteins.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Inadequate levels of the enzyme</a:t>
            </a:r>
            <a:r>
              <a:rPr lang="en" sz="2000" b="1">
                <a:solidFill>
                  <a:srgbClr val="000000"/>
                </a:solidFill>
              </a:rPr>
              <a:t> </a:t>
            </a:r>
            <a:r>
              <a:rPr lang="en" sz="2000" b="1" i="1" u="sng">
                <a:solidFill>
                  <a:srgbClr val="000000"/>
                </a:solidFill>
              </a:rPr>
              <a:t>Isovaleryl Coenzyme A (CoA) dehydrogenase</a:t>
            </a:r>
            <a:r>
              <a:rPr lang="en" sz="2000" b="1">
                <a:solidFill>
                  <a:srgbClr val="000000"/>
                </a:solidFill>
              </a:rPr>
              <a:t> </a:t>
            </a:r>
            <a:r>
              <a:rPr lang="en" sz="2000">
                <a:solidFill>
                  <a:srgbClr val="000000"/>
                </a:solidFill>
              </a:rPr>
              <a:t>that is needed in order to catabolize the amino acid </a:t>
            </a:r>
            <a:r>
              <a:rPr lang="en" sz="2000" u="sng">
                <a:solidFill>
                  <a:srgbClr val="000000"/>
                </a:solidFill>
              </a:rPr>
              <a:t>leucine</a:t>
            </a:r>
            <a:r>
              <a:rPr lang="en" sz="2000">
                <a:solidFill>
                  <a:srgbClr val="000000"/>
                </a:solidFill>
              </a:rPr>
              <a:t>.</a:t>
            </a:r>
            <a:r>
              <a:rPr lang="en" sz="2000" b="1">
                <a:solidFill>
                  <a:srgbClr val="000000"/>
                </a:solidFill>
              </a:rPr>
              <a:t> </a:t>
            </a:r>
            <a:endParaRPr sz="2000" b="1">
              <a:solidFill>
                <a:srgbClr val="000000"/>
              </a:solidFill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l="11330" r="23885"/>
          <a:stretch/>
        </p:blipFill>
        <p:spPr>
          <a:xfrm rot="-5400000">
            <a:off x="506189" y="1393739"/>
            <a:ext cx="3317547" cy="299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4363" y="1253862"/>
            <a:ext cx="2801225" cy="327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6413" y="235050"/>
            <a:ext cx="5728725" cy="46734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154325" y="630100"/>
            <a:ext cx="3021900" cy="29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Enzyme Defect:</a:t>
            </a:r>
            <a:endParaRPr sz="2800" u="sng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Isovaleric Coenzyme A (CoA) Dehydrogenase</a:t>
            </a:r>
            <a:endParaRPr sz="2400" i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17125" y="372275"/>
            <a:ext cx="2803200" cy="20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Leucine Metabolism in Isovaleric Acidemia</a:t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774" y="0"/>
            <a:ext cx="61722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Manifestation	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633925" y="210400"/>
            <a:ext cx="4166400" cy="45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Range from mild to life-threatening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Symptoms occur within a few days after birth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b="1">
                <a:solidFill>
                  <a:srgbClr val="000000"/>
                </a:solidFill>
              </a:rPr>
              <a:t>Initial symptoms:</a:t>
            </a:r>
            <a:endParaRPr sz="2000" b="1">
              <a:solidFill>
                <a:srgbClr val="000000"/>
              </a:solidFill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Poor appetite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Vomiting 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Seizures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Lack of energy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b="1">
                <a:solidFill>
                  <a:srgbClr val="000000"/>
                </a:solidFill>
              </a:rPr>
              <a:t>Characteristic sign:</a:t>
            </a:r>
            <a:r>
              <a:rPr lang="en" sz="2000">
                <a:solidFill>
                  <a:srgbClr val="000000"/>
                </a:solidFill>
              </a:rPr>
              <a:t> distinctive odor of “sweaty feet” during acute illness due to build up of isovaleric acid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Manifestation Continued</a:t>
            </a: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657550" y="347200"/>
            <a:ext cx="4166400" cy="46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Symptoms appear during childhood and may come and go over time</a:t>
            </a:r>
            <a:endParaRPr sz="2000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457200" lvl="0" indent="-355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Episodes of more serious health problems can be triggered by prolonged periods without food (fasting), infections, or eating an increased amount of protein-rich foods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Diagnosis 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446750" y="231450"/>
            <a:ext cx="4618800" cy="48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Diagnosed before birth through amniocentesis by measuring the concentration of abnormal metabolites in amniotic fluid or the activity of the isovaleryl-CoA dehydrogenase enzyme in fluid or tissue samples</a:t>
            </a: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In infants, the disorder is diagnosed in the first weeks of life, based upon a thorough clinical evaluation and a variety of specialized tests. </a:t>
            </a: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Laboratory studies are typically conducted on urine and plasma concentrations</a:t>
            </a: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Not a mandatory routine screening</a:t>
            </a: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Epidemiology 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0" y="385750"/>
            <a:ext cx="4166400" cy="45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chemeClr val="lt1"/>
                </a:highlight>
              </a:rPr>
              <a:t>Isovaleric acidemia is estimated to affect at least 1 in 250,000 people (babies) in the United States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Prevalence of symptoms: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1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80-99% have global developmental delay &amp; metabolic acidosis 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1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30-79% have seizures 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914400" lvl="1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○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5-29% have cerebellar hemorrhages</a:t>
            </a:r>
            <a:endParaRPr sz="19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371600" lvl="2" indent="-3492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■"/>
            </a:pPr>
            <a:r>
              <a:rPr lang="en" sz="1900">
                <a:solidFill>
                  <a:srgbClr val="000000"/>
                </a:solidFill>
                <a:highlight>
                  <a:srgbClr val="FFFFFF"/>
                </a:highlight>
              </a:rPr>
              <a:t>Some don’t show symptoms (unknown) 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Macintosh PowerPoint</Application>
  <PresentationFormat>On-screen Show (16:9)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Merriweather</vt:lpstr>
      <vt:lpstr>Roboto</vt:lpstr>
      <vt:lpstr>Paradigm</vt:lpstr>
      <vt:lpstr>Inborn Error: Isovaleric Acidemia </vt:lpstr>
      <vt:lpstr>Classification/ Definition </vt:lpstr>
      <vt:lpstr>Pathophysiology </vt:lpstr>
      <vt:lpstr>PowerPoint Presentation</vt:lpstr>
      <vt:lpstr>Leucine Metabolism in Isovaleric Acidemia</vt:lpstr>
      <vt:lpstr>Manifestation </vt:lpstr>
      <vt:lpstr>Manifestation Continued</vt:lpstr>
      <vt:lpstr>Diagnosis </vt:lpstr>
      <vt:lpstr>Epidemiology </vt:lpstr>
      <vt:lpstr>Epidemiology </vt:lpstr>
      <vt:lpstr>Medical/Nutritional Management </vt:lpstr>
      <vt:lpstr>Case Study</vt:lpstr>
      <vt:lpstr>References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Inborn Error: Isovaleric Acidemia </dc:title>
  <cp:lastModifiedBy>Wagner, Amy S.</cp:lastModifiedBy>
  <cp:revision>1</cp:revision>
  <dcterms:modified xsi:type="dcterms:W3CDTF">2018-04-28T17:39:10Z</dcterms:modified>
</cp:coreProperties>
</file>