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 snapToObjects="1">
      <p:cViewPr varScale="1">
        <p:scale>
          <a:sx n="122" d="100"/>
          <a:sy n="122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mayoclinic.org/healthy-lifestyle/nutrition-and-healthy-eating/in-depth/vegetarian-diet/art-2004644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femaleathletetriad.org/athletes/what-is-the-tria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57475" y="0"/>
            <a:ext cx="7085400" cy="9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>
                <a:latin typeface="Arial"/>
                <a:ea typeface="Arial"/>
                <a:cs typeface="Arial"/>
                <a:sym typeface="Arial"/>
              </a:rPr>
              <a:t>Micronutrient Case Project:</a:t>
            </a:r>
            <a:endParaRPr sz="4000" u="sng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200" y="2821199"/>
            <a:ext cx="2992850" cy="2178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65625" y="1030050"/>
            <a:ext cx="7715100" cy="1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Lacto-Vegetarian Diet for a 16 year old female athlete distance track runner</a:t>
            </a: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rgbClr val="FFFFFF"/>
                </a:solidFill>
              </a:rPr>
              <a:t>By: Maria Scott, Amy Wagner, Cate Zuccarello</a:t>
            </a:r>
            <a:endParaRPr sz="2800" i="1">
              <a:solidFill>
                <a:srgbClr val="FFFFFF"/>
              </a:solidFill>
            </a:endParaRPr>
          </a:p>
        </p:txBody>
      </p:sp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416" y="2730000"/>
            <a:ext cx="2992858" cy="22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252125" y="637275"/>
            <a:ext cx="12417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Zinc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148800" y="183680"/>
            <a:ext cx="3811500" cy="28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328025" y="1548325"/>
            <a:ext cx="78201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Plant sources of zinc 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Phytic Acid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Inhibit absorption</a:t>
            </a:r>
            <a:endParaRPr sz="3000"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Lacto- Vegetarian Sources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Fortified cereals, beans, ricotta cheese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Have to increase intake by 150%</a:t>
            </a: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209550" y="6641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Zinc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29800" y="1576500"/>
            <a:ext cx="8085000" cy="31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RDA for 14-18 year old Female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mg/day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Vegetarians need to increase RDA by 50%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 needs would be </a:t>
            </a:r>
            <a:r>
              <a:rPr lang="en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13.5 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mg/day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 = 40 mg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Zinc needs increased when stress is high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9438" y="864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1210850" y="6372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Deficiency of Zinc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392725" y="1361025"/>
            <a:ext cx="7030500" cy="3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Poor wound healing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deformation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Abnormal hair/nails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 disturbances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Dwarfism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Impaired folate and vitamin A absorption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525" y="-12"/>
            <a:ext cx="3319476" cy="20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26925"/>
            <a:ext cx="1210850" cy="1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Deficiency of Vitamin B12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380600" y="1734600"/>
            <a:ext cx="4297200" cy="3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Pernicious anemia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Symptoms: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Megaloblastic macrocytic anemia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Fatigue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150" y="1852350"/>
            <a:ext cx="3964896" cy="25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Deficiency of Vitamin B12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188500" y="20031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Sleeping issues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Numbness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 loss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Severe neurological disturbances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</a:t>
            </a:r>
            <a:endParaRPr sz="3000"/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478" y="1414178"/>
            <a:ext cx="3257800" cy="21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1094575" y="269600"/>
            <a:ext cx="7473600" cy="10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Methods and Assessments of Nutriture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00" y="3041500"/>
            <a:ext cx="1972500" cy="19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682300" y="1405854"/>
            <a:ext cx="6326100" cy="3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Assessments of Zinc:</a:t>
            </a:r>
            <a:endParaRPr sz="3000" b="1"/>
          </a:p>
          <a:p>
            <a:pPr marL="457200" lvl="0" indent="-419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/>
              <a:t>Mild deficiency</a:t>
            </a:r>
            <a:endParaRPr sz="3000"/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/>
              <a:t>No good tests</a:t>
            </a:r>
            <a:endParaRPr sz="300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/>
              <a:t>Moderate to Severe deficiency</a:t>
            </a:r>
            <a:endParaRPr sz="3000"/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/>
              <a:t>Serum/ Plasma Zinc</a:t>
            </a:r>
            <a:endParaRPr sz="300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/>
              <a:t>Looking into new tests 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043450" y="438250"/>
            <a:ext cx="84693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Methods and Assessments of Nutriture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372925" y="1575875"/>
            <a:ext cx="7970700" cy="3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Assessments of B12:</a:t>
            </a: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Serum vitamin B12 concentrations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Elevated plasma holotranscobalamin TCII concentrations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indication of vitamin B12 absorption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Measurement of methylmalonic acid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802500" y="614600"/>
            <a:ext cx="8341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Methods and Assessments of Nutriture</a:t>
            </a:r>
            <a:endParaRPr sz="35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254075" y="1823850"/>
            <a:ext cx="7030500" cy="32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Assessments of B12: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TCI, TCII, and TCIII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Breath test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Deoxyuridine suppression test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Schilling test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Urinary excretion 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375" y="1718875"/>
            <a:ext cx="3033299" cy="17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1239525" y="701450"/>
            <a:ext cx="42534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1003925" y="1666375"/>
            <a:ext cx="6812400" cy="32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Balance between protein, fiber, and carbohydrate intake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Incorporate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Whole grains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Legumes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○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Nuts &amp; Seeds</a:t>
            </a:r>
            <a:r>
              <a:rPr lang="en" sz="2800"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3013" y="313125"/>
            <a:ext cx="32480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676725" y="752875"/>
            <a:ext cx="30810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 QUIZ!</a:t>
            </a:r>
            <a:r>
              <a:rPr lang="en" sz="3500">
                <a:latin typeface="Arial"/>
                <a:ea typeface="Arial"/>
                <a:cs typeface="Arial"/>
                <a:sym typeface="Arial"/>
              </a:rPr>
              <a:t> 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176850" y="1875400"/>
            <a:ext cx="8790300" cy="31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Lacto-Vegetarian Diets include: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a) Meat, grains, vegetables, fruit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b) Fish, dairy, vegetables, fruit, legumes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c) Grains, vegetables, fruit, seeds &amp; nuts, legumes, dairy products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 b="10152"/>
          <a:stretch/>
        </p:blipFill>
        <p:spPr>
          <a:xfrm>
            <a:off x="5483275" y="203275"/>
            <a:ext cx="3483875" cy="16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621950" y="115000"/>
            <a:ext cx="7751100" cy="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Background: Lacto-Vegetarian Diet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97625" y="1375500"/>
            <a:ext cx="5177100" cy="3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Lacto-Vegetarian Diet</a:t>
            </a:r>
            <a:endParaRPr sz="30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Includes: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Grains, vegetables, fruit, seeds &amp; nuts, legumes, and dairy products (milk, cheese, yogurt, butter)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649" y="1244275"/>
            <a:ext cx="3949277" cy="35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 QUIZ!</a:t>
            </a: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259200" y="1597875"/>
            <a:ext cx="8625600" cy="3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There is no UL for B12, but there is a UL for Zinc      </a:t>
            </a:r>
            <a:r>
              <a:rPr lang="en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(T/F)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The three interconnected conditions of the Female Athlete Triad that render it a syndrome are ___________, ____________, _____________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987" y="106625"/>
            <a:ext cx="2145188" cy="14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1303800" y="740025"/>
            <a:ext cx="3656100" cy="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472350" y="1452825"/>
            <a:ext cx="8247900" cy="3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Gropper SAS, Smith JL, Carr TP. </a:t>
            </a:r>
            <a:r>
              <a:rPr lang="en" sz="3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Advanced Nutrition and Human Metabolism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7th ed. Australia: Cengage Learning; 2018.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Davis, S. Vegetarian Diets and Digestion. 2018.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42925" y="1373350"/>
            <a:ext cx="7691400" cy="3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Vegetarian diet: how to get the best nutrition. </a:t>
            </a:r>
            <a:r>
              <a:rPr lang="en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https://www.mayoclinic.org/healthy-lifestyle/nutrition-and-healthy-eating/in-depth/vegetarian-diet/art-20046446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Updated March 14, 2016. Accessed April 23, 2018. 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367400" y="1377725"/>
            <a:ext cx="7966800" cy="3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Wirnitzer, K, Seyfart, T, Leitzmann, C, et al. Prevalence in running events and running performance of endurance runners following a vegetarian or vegan diet compared to non-vegetarian endurance runners: the NURMI Study. In: Springerplus</a:t>
            </a:r>
            <a:r>
              <a:rPr lang="en" sz="3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Vol 5. 2016.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1303800" y="1299000"/>
            <a:ext cx="7030500" cy="3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Triad. </a:t>
            </a:r>
            <a:r>
              <a:rPr lang="en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http://www.femaleathletetriad.org/athletes/what-is-the-triad/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Accessed April 25, 2018.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Foster, M, Samman, S, Vegetarian Diets Across the Lifecycle: Impact on Zinc Intake and Status. In: Department of Human Nutrition, University of Otago. 2015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093875" y="703550"/>
            <a:ext cx="7840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Background: Lacto-Vegetarian Diet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18700" y="1906000"/>
            <a:ext cx="3419700" cy="26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Excludes</a:t>
            </a:r>
            <a:endParaRPr sz="30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Meats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Poultry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388" y="1702850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9950" y="2996775"/>
            <a:ext cx="20002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303800" y="722825"/>
            <a:ext cx="5781600" cy="6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Background: Digestion</a:t>
            </a:r>
            <a:endParaRPr sz="3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367400" y="1270050"/>
            <a:ext cx="65211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Lacto-vegetarians will… </a:t>
            </a:r>
            <a:endParaRPr sz="24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Absorb 44% less dietary cholesterol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Synthesize 22% of cholesterol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Decreased Vitamin B12, erythrocyte superoxide dismutase activity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900" y="1568763"/>
            <a:ext cx="2678100" cy="20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Background: Digestion Part II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151925" y="1344800"/>
            <a:ext cx="7182300" cy="31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 →  Regulating Digestion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Faster than non vegetarians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Drink Water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■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 cramping &amp; GI problems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Transport or Passive Diffusion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based on macronutrient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368100" y="572350"/>
            <a:ext cx="48645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Female Athlete Triad</a:t>
            </a:r>
            <a:r>
              <a:rPr lang="en" sz="3500">
                <a:solidFill>
                  <a:srgbClr val="000000"/>
                </a:solidFill>
              </a:rPr>
              <a:t> 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104950" y="1473900"/>
            <a:ext cx="91440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Syndrome dictated by 3 interconnected conditions: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Deficiency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or without Disordered Eating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Menstrual Disturbances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Amenorrhea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Loss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■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Osteoporosis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663" y="3033600"/>
            <a:ext cx="22193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898450" y="598575"/>
            <a:ext cx="5125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Female Athlete Triad</a:t>
            </a:r>
            <a:r>
              <a:rPr lang="en" sz="3500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l="3175" t="14088" r="3138" b="3715"/>
          <a:stretch/>
        </p:blipFill>
        <p:spPr>
          <a:xfrm>
            <a:off x="1587675" y="1335825"/>
            <a:ext cx="5589600" cy="367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277025" y="1431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Vitamin B12 (Cobalamin)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0250"/>
            <a:ext cx="3700176" cy="37233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3997725" y="846150"/>
            <a:ext cx="4693200" cy="20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 Sources: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Fortified breakfast cereals 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Cottage cheese (low fat)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Yogurt (low fat)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Lacto-Vegetarians </a:t>
            </a:r>
            <a:endParaRPr sz="3000"/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Have to increase intake by 180%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Vitamin B12 (Cobalamin)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1198850" y="1543950"/>
            <a:ext cx="7030500" cy="33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RDA for 14-18 year old Female: 2.4 mcg/day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Lacto- Vegetarians: supplements of Vitamin B12 or eating foods with fortified Vitamin B12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UL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t="21406" b="19264"/>
          <a:stretch/>
        </p:blipFill>
        <p:spPr>
          <a:xfrm>
            <a:off x="7019825" y="3636025"/>
            <a:ext cx="2010295" cy="14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Macintosh PowerPoint</Application>
  <PresentationFormat>On-screen Show (16:9)</PresentationFormat>
  <Paragraphs>127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Maven Pro</vt:lpstr>
      <vt:lpstr>Nunito</vt:lpstr>
      <vt:lpstr>Momentum</vt:lpstr>
      <vt:lpstr>Micronutrient Case Project:</vt:lpstr>
      <vt:lpstr>Background: Lacto-Vegetarian Diet</vt:lpstr>
      <vt:lpstr>Background: Lacto-Vegetarian Diet</vt:lpstr>
      <vt:lpstr>Background: Digestion </vt:lpstr>
      <vt:lpstr>Background: Digestion Part II</vt:lpstr>
      <vt:lpstr>Female Athlete Triad </vt:lpstr>
      <vt:lpstr>Female Athlete Triad </vt:lpstr>
      <vt:lpstr>Vitamin B12 (Cobalamin)</vt:lpstr>
      <vt:lpstr>Vitamin B12 (Cobalamin)</vt:lpstr>
      <vt:lpstr>Zinc</vt:lpstr>
      <vt:lpstr>Zinc</vt:lpstr>
      <vt:lpstr>Deficiency of Zinc</vt:lpstr>
      <vt:lpstr>Deficiency of Vitamin B12</vt:lpstr>
      <vt:lpstr>Deficiency of Vitamin B12</vt:lpstr>
      <vt:lpstr>Test Methods and Assessments of Nutriture</vt:lpstr>
      <vt:lpstr>Test Methods and Assessments of Nutriture</vt:lpstr>
      <vt:lpstr>Test Methods and Assessments of Nutriture </vt:lpstr>
      <vt:lpstr>Recommendations </vt:lpstr>
      <vt:lpstr>POP QUIZ! </vt:lpstr>
      <vt:lpstr>POP QUIZ! 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Micronutrient Case Project:</dc:title>
  <cp:lastModifiedBy>Wagner, Amy S.</cp:lastModifiedBy>
  <cp:revision>1</cp:revision>
  <dcterms:modified xsi:type="dcterms:W3CDTF">2018-04-28T17:31:10Z</dcterms:modified>
</cp:coreProperties>
</file>