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Roboto" panose="02000000000000000000" pitchFamily="2"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370"/>
    <p:restoredTop sz="75623"/>
  </p:normalViewPr>
  <p:slideViewPr>
    <p:cSldViewPr snapToGrid="0">
      <p:cViewPr>
        <p:scale>
          <a:sx n="68" d="100"/>
          <a:sy n="68" d="100"/>
        </p:scale>
        <p:origin x="-240" y="8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Amy</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ad518c8fe5_0_1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ad518c8fe5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af6c52fca6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af6c52fca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ad518c8fe5_0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ad518c8fe5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review concluded that </a:t>
            </a:r>
            <a:r>
              <a:rPr lang="en">
                <a:solidFill>
                  <a:srgbClr val="434343"/>
                </a:solidFill>
              </a:rPr>
              <a:t>a low glycemic index/load diet has a positive effect on “hyper androgen-ism”, ovulation, and anthropometric measurements in women (aged 16-46 years) with Polycystic Ovary Syndrome (PCOS).</a:t>
            </a:r>
            <a:endParaRPr sz="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ad518c8fe5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ad518c8fe5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Michaela</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ad518c8fe5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ad518c8fe5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Michaela</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ad518c8fe5_0_1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ad518c8fe5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Amy</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ad518c8fe5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ad518c8fe5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Amy</a:t>
            </a:r>
            <a:endParaRPr sz="1200"/>
          </a:p>
          <a:p>
            <a:pPr marL="0" lvl="0" indent="0" algn="l" rtl="0">
              <a:spcBef>
                <a:spcPts val="0"/>
              </a:spcBef>
              <a:spcAft>
                <a:spcPts val="0"/>
              </a:spcAft>
              <a:buNone/>
            </a:pPr>
            <a:r>
              <a:rPr lang="en" sz="1200" b="1"/>
              <a:t>Speaking Points: </a:t>
            </a:r>
            <a:endParaRPr sz="1200" b="1"/>
          </a:p>
          <a:p>
            <a:pPr marL="457200" lvl="0" indent="-304800" algn="l" rtl="0">
              <a:spcBef>
                <a:spcPts val="0"/>
              </a:spcBef>
              <a:spcAft>
                <a:spcPts val="0"/>
              </a:spcAft>
              <a:buSzPts val="1200"/>
              <a:buAutoNum type="arabicParenR"/>
            </a:pPr>
            <a:r>
              <a:rPr lang="en" sz="1200" b="1"/>
              <a:t>What is PCOS: </a:t>
            </a:r>
            <a:r>
              <a:rPr lang="en" sz="1200">
                <a:latin typeface="Roboto"/>
                <a:ea typeface="Roboto"/>
                <a:cs typeface="Roboto"/>
                <a:sym typeface="Roboto"/>
              </a:rPr>
              <a:t>PCOS is an endocrine disorder that primarily affects women of reproductive ages, however this disorder lasts a lifetime. </a:t>
            </a:r>
            <a:endParaRPr sz="1200" b="1"/>
          </a:p>
          <a:p>
            <a:pPr marL="457200" lvl="0" indent="0" algn="l" rtl="0">
              <a:spcBef>
                <a:spcPts val="0"/>
              </a:spcBef>
              <a:spcAft>
                <a:spcPts val="0"/>
              </a:spcAft>
              <a:buNone/>
            </a:pPr>
            <a:endParaRPr sz="1200" b="1"/>
          </a:p>
          <a:p>
            <a:pPr marL="457200" lvl="0" indent="-304800" algn="l" rtl="0">
              <a:spcBef>
                <a:spcPts val="0"/>
              </a:spcBef>
              <a:spcAft>
                <a:spcPts val="0"/>
              </a:spcAft>
              <a:buSzPts val="1200"/>
              <a:buAutoNum type="arabicParenR"/>
            </a:pPr>
            <a:r>
              <a:rPr lang="en" sz="1200" b="1"/>
              <a:t>History/ Background:</a:t>
            </a:r>
            <a:r>
              <a:rPr lang="en" sz="1200"/>
              <a:t> </a:t>
            </a:r>
            <a:r>
              <a:rPr lang="en" sz="1200">
                <a:latin typeface="Roboto"/>
                <a:ea typeface="Roboto"/>
                <a:cs typeface="Roboto"/>
                <a:sym typeface="Roboto"/>
              </a:rPr>
              <a:t>In 1935 PCOS was when PCOS was initially described as being a syndrome by Stein and Leventhal, involving the presence of polycystic ovaries and oligomenorrhea along with symptoms such as hirsutism, acne, overweight and obesity </a:t>
            </a:r>
            <a:endParaRPr sz="1200"/>
          </a:p>
          <a:p>
            <a:pPr marL="457200" lvl="0" indent="0" algn="l" rtl="0">
              <a:spcBef>
                <a:spcPts val="0"/>
              </a:spcBef>
              <a:spcAft>
                <a:spcPts val="0"/>
              </a:spcAft>
              <a:buNone/>
            </a:pPr>
            <a:endParaRPr sz="1200" b="1"/>
          </a:p>
          <a:p>
            <a:pPr marL="457200" lvl="0" indent="-304800" algn="l" rtl="0">
              <a:spcBef>
                <a:spcPts val="0"/>
              </a:spcBef>
              <a:spcAft>
                <a:spcPts val="0"/>
              </a:spcAft>
              <a:buSzPts val="1200"/>
              <a:buAutoNum type="arabicParenR"/>
            </a:pPr>
            <a:r>
              <a:rPr lang="en" sz="1200" b="1"/>
              <a:t>Pathogenesis: </a:t>
            </a:r>
            <a:r>
              <a:rPr lang="en" sz="1200"/>
              <a:t>The pathogenesis of PCOS is not yet completely known and has continuously been updated and added to over the past 60 years and continues to be updated today. What we do know that high LH to FSH levels is associated with the altered secretion of gonadotropins. We also know that free testosterone in the blood is associated to hyperandrogenism specifically in women who have hirsutism and amenorrhea. The introduction of increased testosterone hormones levels was also associated with the development of polycystic ovaries in trans men. We also know that Insulin Resistance is associated with hyperandrogenism. </a:t>
            </a:r>
            <a:endParaRPr sz="1200"/>
          </a:p>
          <a:p>
            <a:pPr marL="0" lvl="0" indent="0" algn="l" rtl="0">
              <a:spcBef>
                <a:spcPts val="0"/>
              </a:spcBef>
              <a:spcAft>
                <a:spcPts val="0"/>
              </a:spcAft>
              <a:buNone/>
            </a:pPr>
            <a:endParaRP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ad518c8fe5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ad518c8fe5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Olivia</a:t>
            </a:r>
            <a:endParaRPr/>
          </a:p>
          <a:p>
            <a:pPr marL="0" lvl="0" indent="0" algn="l" rtl="0">
              <a:spcBef>
                <a:spcPts val="0"/>
              </a:spcBef>
              <a:spcAft>
                <a:spcPts val="0"/>
              </a:spcAft>
              <a:buNone/>
            </a:pPr>
            <a:r>
              <a:rPr lang="en"/>
              <a:t>While the exact cause of PCOS is unknown, researchers do know that both genetics and environmental factors play in the development of PCOS. As PCOS tends to run in families, it is hypothesized that PCOS is due to a mutation or change in one or more genes. Factors that have been seen in those PCOS and can potentially contribute to PCOS are excess insulin, low grade inflammation, and excess androgen. As the exact pathogenesis of PCOS is unknown, the risk factors for PCOS are few. The risk factors are having a mother or sister with PCOS, as it can run in one’s family, and obesity. </a:t>
            </a:r>
            <a:endParaRPr/>
          </a:p>
          <a:p>
            <a:pPr marL="0" lvl="0" indent="0" algn="l" rtl="0">
              <a:spcBef>
                <a:spcPts val="0"/>
              </a:spcBef>
              <a:spcAft>
                <a:spcPts val="0"/>
              </a:spcAft>
              <a:buNone/>
            </a:pPr>
            <a:endParaRPr/>
          </a:p>
          <a:p>
            <a:pPr marL="0" lvl="0" indent="0" algn="l" rtl="0">
              <a:spcBef>
                <a:spcPts val="0"/>
              </a:spcBef>
              <a:spcAft>
                <a:spcPts val="0"/>
              </a:spcAft>
              <a:buNone/>
            </a:pPr>
            <a:r>
              <a:rPr lang="en"/>
              <a:t>https://www.nichd.nih.gov/health/topics/pcos/conditioninfo/causes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ad518c8fe5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ad518c8fe5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t>Amy</a:t>
            </a:r>
            <a:endParaRPr sz="1200" dirty="0"/>
          </a:p>
          <a:p>
            <a:pPr marL="0" lvl="0" indent="0" algn="l" rtl="0">
              <a:spcBef>
                <a:spcPts val="0"/>
              </a:spcBef>
              <a:spcAft>
                <a:spcPts val="0"/>
              </a:spcAft>
              <a:buNone/>
            </a:pPr>
            <a:r>
              <a:rPr lang="en" sz="1200" b="1" dirty="0"/>
              <a:t>Speaking Points: </a:t>
            </a:r>
            <a:endParaRPr sz="1200" b="1" dirty="0"/>
          </a:p>
          <a:p>
            <a:pPr marL="0" lvl="0" indent="0" algn="l" rtl="0">
              <a:spcBef>
                <a:spcPts val="0"/>
              </a:spcBef>
              <a:spcAft>
                <a:spcPts val="0"/>
              </a:spcAft>
              <a:buNone/>
            </a:pPr>
            <a:endParaRPr sz="1200" b="1" dirty="0"/>
          </a:p>
          <a:p>
            <a:pPr marL="0" lvl="0" indent="457200" algn="l" rtl="0">
              <a:lnSpc>
                <a:spcPct val="115000"/>
              </a:lnSpc>
              <a:spcBef>
                <a:spcPts val="0"/>
              </a:spcBef>
              <a:spcAft>
                <a:spcPts val="0"/>
              </a:spcAft>
              <a:buNone/>
            </a:pPr>
            <a:r>
              <a:rPr lang="en" sz="1200" b="1" i="1" dirty="0">
                <a:latin typeface="Roboto"/>
                <a:ea typeface="Roboto"/>
                <a:cs typeface="Roboto"/>
                <a:sym typeface="Roboto"/>
              </a:rPr>
              <a:t>→ Diagnosis of PCOS must meet 2 of the 3 following Rotterdam criteria:</a:t>
            </a:r>
            <a:endParaRPr sz="1200" b="1" dirty="0"/>
          </a:p>
          <a:p>
            <a:pPr marL="457200" lvl="0" indent="-304800" algn="l" rtl="0">
              <a:spcBef>
                <a:spcPts val="1600"/>
              </a:spcBef>
              <a:spcAft>
                <a:spcPts val="0"/>
              </a:spcAft>
              <a:buSzPts val="1200"/>
              <a:buAutoNum type="arabicParenR"/>
            </a:pPr>
            <a:r>
              <a:rPr lang="en" sz="1200" b="1" dirty="0"/>
              <a:t>Polycystic Ovaries-  </a:t>
            </a:r>
            <a:r>
              <a:rPr lang="en" sz="1200" dirty="0">
                <a:latin typeface="Roboto"/>
                <a:ea typeface="Roboto"/>
                <a:cs typeface="Roboto"/>
                <a:sym typeface="Roboto"/>
              </a:rPr>
              <a:t>Clusters or accumulations of cysts or fluid filled sacs in or on ovaries causing enlargement of the ovaries. </a:t>
            </a:r>
            <a:r>
              <a:rPr lang="en" sz="1200" dirty="0"/>
              <a:t>This can be identified via a pelvic ultrasound.  </a:t>
            </a:r>
            <a:endParaRPr sz="1200" dirty="0"/>
          </a:p>
          <a:p>
            <a:pPr marL="457200" lvl="0" indent="-304800" algn="l" rtl="0">
              <a:spcBef>
                <a:spcPts val="0"/>
              </a:spcBef>
              <a:spcAft>
                <a:spcPts val="0"/>
              </a:spcAft>
              <a:buSzPts val="1200"/>
              <a:buAutoNum type="arabicParenR"/>
            </a:pPr>
            <a:r>
              <a:rPr lang="en" sz="1200" b="1" dirty="0"/>
              <a:t>Oligomenorrhea- </a:t>
            </a:r>
            <a:r>
              <a:rPr lang="en" sz="1200" dirty="0">
                <a:latin typeface="Roboto"/>
                <a:ea typeface="Roboto"/>
                <a:cs typeface="Roboto"/>
                <a:sym typeface="Roboto"/>
              </a:rPr>
              <a:t> Irregular periods (missing or skipping periods, and periods last longer or shorter than the average cycle length). This criteria also including periods that are extraordinarily heavy. </a:t>
            </a:r>
            <a:r>
              <a:rPr lang="en" sz="1200" dirty="0"/>
              <a:t>This can be identified through physical exams, blood tests, observations of menstrual cycle, and pelvic ultrasounds.</a:t>
            </a:r>
            <a:endParaRPr sz="1200" dirty="0"/>
          </a:p>
          <a:p>
            <a:pPr marL="457200" lvl="0" indent="-304800" algn="l" rtl="0">
              <a:spcBef>
                <a:spcPts val="0"/>
              </a:spcBef>
              <a:spcAft>
                <a:spcPts val="0"/>
              </a:spcAft>
              <a:buSzPts val="1200"/>
              <a:buAutoNum type="arabicParenR"/>
            </a:pPr>
            <a:r>
              <a:rPr lang="en" sz="1200" b="1" dirty="0"/>
              <a:t>Hyperandrogenism-</a:t>
            </a:r>
            <a:r>
              <a:rPr lang="en" sz="1200" dirty="0"/>
              <a:t> </a:t>
            </a:r>
            <a:r>
              <a:rPr lang="en" sz="1200" dirty="0">
                <a:latin typeface="Roboto"/>
                <a:ea typeface="Roboto"/>
                <a:cs typeface="Roboto"/>
                <a:sym typeface="Roboto"/>
              </a:rPr>
              <a:t>High levels of androgens in women which may present as high levels of testosterone in the blood, hirsutism (excessive facial, back, and chest hair growth), alopecia, acne, obesity, etc. </a:t>
            </a:r>
            <a:r>
              <a:rPr lang="en" sz="1200" dirty="0"/>
              <a:t>This can be identified via blood tests, and through observations of physical, clinical presentations in patients. </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ad518c8fe5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ad518c8fe5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Michaela</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According to the CDC, 6 to 12% of women of reproductive age are affected by PCOS. 6 to 12% is as many as 5 million women. Up to 10% of women are diagnosed during gynecologic visits, according to </a:t>
            </a:r>
            <a:r>
              <a:rPr lang="en" dirty="0" err="1"/>
              <a:t>medscape</a:t>
            </a:r>
            <a:r>
              <a:rPr lang="en" dirty="0"/>
              <a:t>. </a:t>
            </a:r>
            <a:endParaRPr dirty="0"/>
          </a:p>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ad518c8fe5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ad518c8fe5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Olivia</a:t>
            </a:r>
            <a:endParaRPr/>
          </a:p>
          <a:p>
            <a:pPr marL="0" lvl="0" indent="0" algn="l" rtl="0">
              <a:spcBef>
                <a:spcPts val="0"/>
              </a:spcBef>
              <a:spcAft>
                <a:spcPts val="0"/>
              </a:spcAft>
              <a:buNone/>
            </a:pPr>
            <a:r>
              <a:rPr lang="en"/>
              <a:t>Weight loss, in the form of dieting or weight loss surgery, is recommended for overweight patients with PCOS. Weight loss assists with a variety of PCOS symptoms, including insulin abnormalities and irregular menstrual cycles. It has also been shown to positively impact a patient’s fertility and metabolic profile. </a:t>
            </a:r>
            <a:endParaRPr/>
          </a:p>
          <a:p>
            <a:pPr marL="0" lvl="0" indent="0" algn="l" rtl="0">
              <a:spcBef>
                <a:spcPts val="0"/>
              </a:spcBef>
              <a:spcAft>
                <a:spcPts val="0"/>
              </a:spcAft>
              <a:buNone/>
            </a:pPr>
            <a:endParaRPr/>
          </a:p>
          <a:p>
            <a:pPr marL="0" lvl="0" indent="0" algn="l" rtl="0">
              <a:spcBef>
                <a:spcPts val="0"/>
              </a:spcBef>
              <a:spcAft>
                <a:spcPts val="0"/>
              </a:spcAft>
              <a:buNone/>
            </a:pPr>
            <a:r>
              <a:rPr lang="en"/>
              <a:t>As we investigated in our research, low GI diets have a positive effect on the manifestations of PCOS. Low GI diets have been shown to improve insulin resistance, cardio-metabolic risk factors, ovulation, and weight loss. A low GI diet, as well as the carbohydrate controlled diet, is digested more slowly than a typical diet and therefore do not cause insulin levels to rise as high or as quickly.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ad518c8fe5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ad518c8fe5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Olivia</a:t>
            </a:r>
            <a:endParaRPr/>
          </a:p>
          <a:p>
            <a:pPr marL="0" lvl="0" indent="0" algn="l" rtl="0">
              <a:spcBef>
                <a:spcPts val="0"/>
              </a:spcBef>
              <a:spcAft>
                <a:spcPts val="0"/>
              </a:spcAft>
              <a:buNone/>
            </a:pPr>
            <a:endParaRPr/>
          </a:p>
          <a:p>
            <a:pPr marL="0" lvl="0" indent="0" algn="l" rtl="0">
              <a:spcBef>
                <a:spcPts val="0"/>
              </a:spcBef>
              <a:spcAft>
                <a:spcPts val="0"/>
              </a:spcAft>
              <a:buNone/>
            </a:pPr>
            <a:r>
              <a:rPr lang="en"/>
              <a:t>PCOS can manifest in women in a variety of ways, which makes it necessary to create individualized treatment plans. The pharmacologic treatments of PCOS target it’s manifestations, such as infertility, hirsutism, insulin resistance, and menstrual irregularities. As women show different combinations of PCOS manifestations, there are a variety of medications that are used in the treatment of PCOS. </a:t>
            </a:r>
            <a:r>
              <a:rPr lang="en">
                <a:solidFill>
                  <a:schemeClr val="dk1"/>
                </a:solidFill>
              </a:rPr>
              <a:t>First-line medications include Clomiphene, </a:t>
            </a:r>
            <a:r>
              <a:rPr lang="en">
                <a:solidFill>
                  <a:schemeClr val="dk1"/>
                </a:solidFill>
                <a:highlight>
                  <a:srgbClr val="FFFFFF"/>
                </a:highlight>
              </a:rPr>
              <a:t>Eflornithine, Finasteride, Flutamide, Letrozole, Metformin, and Spironolactone. Metformin is the treatment that has the most data regarding effectiveness, in addition to being used to treat all four manifestations of PCOS. </a:t>
            </a:r>
            <a:endParaRPr/>
          </a:p>
          <a:p>
            <a:pPr marL="0" lvl="0" indent="0" algn="l" rtl="0">
              <a:spcBef>
                <a:spcPts val="0"/>
              </a:spcBef>
              <a:spcAft>
                <a:spcPts val="0"/>
              </a:spcAft>
              <a:buNone/>
            </a:pPr>
            <a:endParaRPr/>
          </a:p>
          <a:p>
            <a:pPr marL="0" lvl="0" indent="0" algn="l" rtl="0">
              <a:spcBef>
                <a:spcPts val="0"/>
              </a:spcBef>
              <a:spcAft>
                <a:spcPts val="0"/>
              </a:spcAft>
              <a:buNone/>
            </a:pPr>
            <a:r>
              <a:rPr lang="en"/>
              <a:t>https://www.aafp.org/afp/2009/0415/p671.html</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ad518c8fe5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ad518c8fe5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Amy</a:t>
            </a:r>
            <a:endParaRPr/>
          </a:p>
          <a:p>
            <a:pPr marL="0" lvl="0" indent="0" algn="l" rtl="0">
              <a:spcBef>
                <a:spcPts val="0"/>
              </a:spcBef>
              <a:spcAft>
                <a:spcPts val="0"/>
              </a:spcAft>
              <a:buNone/>
            </a:pPr>
            <a:r>
              <a:rPr lang="en" b="1"/>
              <a:t>Speaking Points: </a:t>
            </a:r>
            <a:endParaRPr b="1"/>
          </a:p>
          <a:p>
            <a:pPr marL="0" lvl="0" indent="0" algn="l" rtl="0">
              <a:spcBef>
                <a:spcPts val="0"/>
              </a:spcBef>
              <a:spcAft>
                <a:spcPts val="0"/>
              </a:spcAft>
              <a:buNone/>
            </a:pPr>
            <a:r>
              <a:rPr lang="en" b="1"/>
              <a:t>Traditional Treatments: </a:t>
            </a:r>
            <a:r>
              <a:rPr lang="en"/>
              <a:t>Traditional treatments for PCOS which you’ll commonly hear from physicians include the prescription of metformin, birth control, and weight loss with the intention of “Just eat less and exercise more” and “Just lose weight” and all PCOS problems will be solved. However, this is not beneficial to treating women with PCOS and leaves them feeling discouraged and hopeless. </a:t>
            </a:r>
            <a:endParaRPr b="1"/>
          </a:p>
          <a:p>
            <a:pPr marL="0" lvl="0" indent="0" algn="l" rtl="0">
              <a:spcBef>
                <a:spcPts val="0"/>
              </a:spcBef>
              <a:spcAft>
                <a:spcPts val="0"/>
              </a:spcAft>
              <a:buNone/>
            </a:pPr>
            <a:endParaRPr b="1"/>
          </a:p>
          <a:p>
            <a:pPr marL="0" lvl="0" indent="0" algn="l" rtl="0">
              <a:spcBef>
                <a:spcPts val="0"/>
              </a:spcBef>
              <a:spcAft>
                <a:spcPts val="0"/>
              </a:spcAft>
              <a:buNone/>
            </a:pPr>
            <a:r>
              <a:rPr lang="en" b="1"/>
              <a:t>Non-Traditional Treatments:</a:t>
            </a:r>
            <a:r>
              <a:rPr lang="en"/>
              <a:t> Some of the alternative and newer treatments you might hear from practicing Dietitians who specialize in PCOS include but are not limited to the supplementation of inositols (specifically myo-inositol and D-chiro- inositol in a 40:1 ratio), carbohydrate controlled diets, and a low glycemic index or low glycemic load diet, which will be discussed through our project’s research.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s://doi.org/10.1080/07315724.2019.1705200" TargetMode="External"/><Relationship Id="rId3" Type="http://schemas.openxmlformats.org/officeDocument/2006/relationships/hyperlink" Target="https://www.uptodate.com/contents/polycystic-ovary-syndrome-pcos-beyond-the-basics" TargetMode="External"/><Relationship Id="rId7" Type="http://schemas.openxmlformats.org/officeDocument/2006/relationships/hyperlink" Target="https://www.medscape.com/answers/256806-26791/what-is-the-prevalence-of-polycystic-ovarian-syndrome-pcos-in-the-us#:~:text=In%20the%20United%20States%2C%20polycystic,prevalence%20of%204%2D12%25.&amp;text=Up%20to%2010%25%20of%20women,with%20PCOS%20during%20gynecologic%20visits"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doi.org/10.3390/nu10101387" TargetMode="External"/><Relationship Id="rId5" Type="http://schemas.openxmlformats.org/officeDocument/2006/relationships/hyperlink" Target="https://doi.org/10.1093/advances/nmaa092" TargetMode="External"/><Relationship Id="rId4" Type="http://schemas.openxmlformats.org/officeDocument/2006/relationships/hyperlink" Target="https://www.pcosnutrition.com/" TargetMode="External"/><Relationship Id="rId9" Type="http://schemas.openxmlformats.org/officeDocument/2006/relationships/hyperlink" Target="https://dermnetnz.org/topics/hyperandrogenism/"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aafp.org/afp/2016/0715/p106.html" TargetMode="External"/><Relationship Id="rId3" Type="http://schemas.openxmlformats.org/officeDocument/2006/relationships/hyperlink" Target="https://www.cdc.gov/diabetes/basics/pcos.html#:~:text=PCOS%20is%20one%20of%20the,US%20women%20of%20reproductive%20age" TargetMode="External"/><Relationship Id="rId7" Type="http://schemas.openxmlformats.org/officeDocument/2006/relationships/hyperlink" Target="https://doi.org/10.7556/jaoa.2019.006"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s://doi.org/10.1186/s12902-019-0420-1" TargetMode="External"/><Relationship Id="rId5" Type="http://schemas.openxmlformats.org/officeDocument/2006/relationships/hyperlink" Target="https://doi.org/10.1210/er.2015-1104" TargetMode="External"/><Relationship Id="rId4" Type="http://schemas.openxmlformats.org/officeDocument/2006/relationships/hyperlink" Target="https://www.mayoclinic.org/diseases-conditions/pcos/symptoms-causes/syc-2035343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490250" y="526350"/>
            <a:ext cx="79401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600"/>
              <a:t>Polycystic Ovary Syndrome &amp;  The Low Glycemic Index Diet</a:t>
            </a:r>
            <a:endParaRPr sz="4600"/>
          </a:p>
          <a:p>
            <a:pPr marL="0" lvl="0" indent="0" algn="l" rtl="0">
              <a:spcBef>
                <a:spcPts val="0"/>
              </a:spcBef>
              <a:spcAft>
                <a:spcPts val="0"/>
              </a:spcAft>
              <a:buNone/>
            </a:pPr>
            <a:endParaRPr sz="2500"/>
          </a:p>
          <a:p>
            <a:pPr marL="0" lvl="0" indent="0" algn="l" rtl="0">
              <a:spcBef>
                <a:spcPts val="0"/>
              </a:spcBef>
              <a:spcAft>
                <a:spcPts val="0"/>
              </a:spcAft>
              <a:buNone/>
            </a:pPr>
            <a:r>
              <a:rPr lang="en" sz="2500"/>
              <a:t>By Amy Wagner, Michaela Zimmerman &amp; Olivia Moore</a:t>
            </a:r>
            <a:endParaRPr sz="25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Research Summary</a:t>
            </a:r>
            <a:endParaRPr/>
          </a:p>
        </p:txBody>
      </p:sp>
      <p:sp>
        <p:nvSpPr>
          <p:cNvPr id="139" name="Google Shape;139;p22"/>
          <p:cNvSpPr txBox="1">
            <a:spLocks noGrp="1"/>
          </p:cNvSpPr>
          <p:nvPr>
            <p:ph type="body" idx="1"/>
          </p:nvPr>
        </p:nvSpPr>
        <p:spPr>
          <a:xfrm>
            <a:off x="311700" y="970100"/>
            <a:ext cx="8520600" cy="33390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SzPts val="1700"/>
              <a:buChar char="●"/>
            </a:pPr>
            <a:r>
              <a:rPr lang="en" sz="1700"/>
              <a:t>Of the 6 articles reviewed, 3 were Randomized Controlled Trials, 1 was a case-control study, 1 was a cross-sectional study, and 1 was a before and after study. </a:t>
            </a:r>
            <a:endParaRPr sz="1700"/>
          </a:p>
          <a:p>
            <a:pPr marL="0" lvl="0" indent="0" algn="l" rtl="0">
              <a:spcBef>
                <a:spcPts val="1600"/>
              </a:spcBef>
              <a:spcAft>
                <a:spcPts val="0"/>
              </a:spcAft>
              <a:buNone/>
            </a:pPr>
            <a:endParaRPr sz="1700"/>
          </a:p>
          <a:p>
            <a:pPr marL="457200" lvl="0" indent="-336550" algn="l" rtl="0">
              <a:spcBef>
                <a:spcPts val="1600"/>
              </a:spcBef>
              <a:spcAft>
                <a:spcPts val="0"/>
              </a:spcAft>
              <a:buSzPts val="1700"/>
              <a:buChar char="●"/>
            </a:pPr>
            <a:r>
              <a:rPr lang="en" sz="1700"/>
              <a:t>Two studies investigated dietary glycemic index in women with PCOS to determine possible associations with anthropometric indices. One study determined that women with PCOS tend to consume diets higher in glycemic index and had a higher anthropometric indices compared to control. One study determined that women with PCOS had a higher dietary glycemic index, but no difference was shown in anthropometric indices compared to control. </a:t>
            </a:r>
            <a:endParaRPr sz="1700"/>
          </a:p>
          <a:p>
            <a:pPr marL="457200" lvl="0" indent="0" algn="l" rtl="0">
              <a:spcBef>
                <a:spcPts val="1600"/>
              </a:spcBef>
              <a:spcAft>
                <a:spcPts val="1600"/>
              </a:spcAft>
              <a:buNone/>
            </a:pPr>
            <a:endParaRPr sz="17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Research Summary Continued </a:t>
            </a:r>
            <a:endParaRPr/>
          </a:p>
        </p:txBody>
      </p:sp>
      <p:sp>
        <p:nvSpPr>
          <p:cNvPr id="145" name="Google Shape;145;p2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SzPts val="1700"/>
              <a:buChar char="●"/>
            </a:pPr>
            <a:r>
              <a:rPr lang="en" sz="1700"/>
              <a:t>One study determined that a low glycemic index diet had a significant positive effect on ovulation in anovulatory women with PCOS. </a:t>
            </a:r>
            <a:endParaRPr sz="1700"/>
          </a:p>
          <a:p>
            <a:pPr marL="0" lvl="0" indent="0" algn="l" rtl="0">
              <a:spcBef>
                <a:spcPts val="1600"/>
              </a:spcBef>
              <a:spcAft>
                <a:spcPts val="0"/>
              </a:spcAft>
              <a:buNone/>
            </a:pPr>
            <a:endParaRPr sz="1700"/>
          </a:p>
          <a:p>
            <a:pPr marL="457200" lvl="0" indent="-336550" algn="l" rtl="0">
              <a:spcBef>
                <a:spcPts val="1600"/>
              </a:spcBef>
              <a:spcAft>
                <a:spcPts val="0"/>
              </a:spcAft>
              <a:buSzPts val="1700"/>
              <a:buChar char="●"/>
            </a:pPr>
            <a:r>
              <a:rPr lang="en" sz="1700"/>
              <a:t>Two studies determined that a low glycemic index diet had a positive effect on weight and other anthropometric measurements in women with PCOS. </a:t>
            </a:r>
            <a:endParaRPr sz="1700"/>
          </a:p>
          <a:p>
            <a:pPr marL="0" lvl="0" indent="0" algn="l" rtl="0">
              <a:spcBef>
                <a:spcPts val="1600"/>
              </a:spcBef>
              <a:spcAft>
                <a:spcPts val="0"/>
              </a:spcAft>
              <a:buNone/>
            </a:pPr>
            <a:endParaRPr sz="1700"/>
          </a:p>
          <a:p>
            <a:pPr marL="457200" lvl="0" indent="-336550" algn="l" rtl="0">
              <a:spcBef>
                <a:spcPts val="1600"/>
              </a:spcBef>
              <a:spcAft>
                <a:spcPts val="0"/>
              </a:spcAft>
              <a:buSzPts val="1700"/>
              <a:buChar char="●"/>
            </a:pPr>
            <a:r>
              <a:rPr lang="en" sz="1700"/>
              <a:t>Two studies determined that a low glycemic index diet had a positive effect on metabolic profiles and insulin resistance in women with PCOS.  </a:t>
            </a:r>
            <a:endParaRPr sz="1700"/>
          </a:p>
          <a:p>
            <a:pPr marL="0" lvl="0" indent="0" algn="l" rtl="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Conclusion</a:t>
            </a:r>
            <a:endParaRPr/>
          </a:p>
        </p:txBody>
      </p:sp>
      <p:sp>
        <p:nvSpPr>
          <p:cNvPr id="151" name="Google Shape;151;p2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 low glycemic index/load diet has a positive effect on hyperandrogenism, ovulation, and anthropometric measurements in women (aged 16-46 years) with Polycystic Ovary Syndrome (PCOS).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5"/>
          <p:cNvSpPr txBox="1">
            <a:spLocks noGrp="1"/>
          </p:cNvSpPr>
          <p:nvPr>
            <p:ph type="title"/>
          </p:nvPr>
        </p:nvSpPr>
        <p:spPr>
          <a:xfrm>
            <a:off x="311700" y="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References</a:t>
            </a:r>
            <a:endParaRPr/>
          </a:p>
        </p:txBody>
      </p:sp>
      <p:sp>
        <p:nvSpPr>
          <p:cNvPr id="157" name="Google Shape;157;p25"/>
          <p:cNvSpPr txBox="1">
            <a:spLocks noGrp="1"/>
          </p:cNvSpPr>
          <p:nvPr>
            <p:ph type="body" idx="1"/>
          </p:nvPr>
        </p:nvSpPr>
        <p:spPr>
          <a:xfrm>
            <a:off x="311700" y="573900"/>
            <a:ext cx="8601600" cy="45696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sz="1100" dirty="0">
                <a:highlight>
                  <a:srgbClr val="FFFFFF"/>
                </a:highlight>
              </a:rPr>
              <a:t>Barbieri, R., </a:t>
            </a:r>
            <a:r>
              <a:rPr lang="en" sz="1100" dirty="0" err="1">
                <a:highlight>
                  <a:srgbClr val="FFFFFF"/>
                </a:highlight>
              </a:rPr>
              <a:t>Ehrmann</a:t>
            </a:r>
            <a:r>
              <a:rPr lang="en" sz="1100" dirty="0">
                <a:highlight>
                  <a:srgbClr val="FFFFFF"/>
                </a:highlight>
              </a:rPr>
              <a:t>, D., Snyder, P., Crowley, W., &amp; Martin, K. (2020). Patient education: Polycystic ovary syndrome (PCOS) (Beyond the Basics). Retrieved 6 December 2020, from </a:t>
            </a:r>
            <a:r>
              <a:rPr lang="en" sz="1100" u="sng" dirty="0">
                <a:solidFill>
                  <a:schemeClr val="hlink"/>
                </a:solidFill>
                <a:highlight>
                  <a:srgbClr val="FFFFFF"/>
                </a:highlight>
                <a:hlinkClick r:id="rId3"/>
              </a:rPr>
              <a:t>https://www.uptodate.com/contents/polycystic-ovary-syndrome-pcos-beyond-the-basics</a:t>
            </a:r>
            <a:r>
              <a:rPr lang="en" sz="1100" dirty="0">
                <a:highlight>
                  <a:srgbClr val="FFFFFF"/>
                </a:highlight>
              </a:rPr>
              <a:t> </a:t>
            </a:r>
            <a:endParaRPr sz="1100" dirty="0"/>
          </a:p>
          <a:p>
            <a:pPr marL="457200" lvl="0" indent="-298450" algn="l" rtl="0">
              <a:spcBef>
                <a:spcPts val="0"/>
              </a:spcBef>
              <a:spcAft>
                <a:spcPts val="0"/>
              </a:spcAft>
              <a:buSzPts val="1100"/>
              <a:buChar char="●"/>
            </a:pPr>
            <a:r>
              <a:rPr lang="en" sz="1100" dirty="0" err="1"/>
              <a:t>Eslamian</a:t>
            </a:r>
            <a:r>
              <a:rPr lang="en" sz="1100" dirty="0"/>
              <a:t> G., </a:t>
            </a:r>
            <a:r>
              <a:rPr lang="en" sz="1100" dirty="0" err="1"/>
              <a:t>Baghestani</a:t>
            </a:r>
            <a:r>
              <a:rPr lang="en" sz="1100" dirty="0"/>
              <a:t> A.-R., </a:t>
            </a:r>
            <a:r>
              <a:rPr lang="en" sz="1100" dirty="0" err="1"/>
              <a:t>Eghtesad</a:t>
            </a:r>
            <a:r>
              <a:rPr lang="en" sz="1100" dirty="0"/>
              <a:t> S., </a:t>
            </a:r>
            <a:r>
              <a:rPr lang="en" sz="1100" dirty="0" err="1"/>
              <a:t>Hekmatdoost</a:t>
            </a:r>
            <a:r>
              <a:rPr lang="en" sz="1100" dirty="0"/>
              <a:t> A. (2017) Dietary carbohydrate composition is associated with polycystic ovary syndrome: a case–control study. J Hum </a:t>
            </a:r>
            <a:r>
              <a:rPr lang="en" sz="1100" dirty="0" err="1"/>
              <a:t>Nutr</a:t>
            </a:r>
            <a:r>
              <a:rPr lang="en" sz="1100" dirty="0"/>
              <a:t> Diet.30, 90–97. </a:t>
            </a:r>
            <a:r>
              <a:rPr lang="en" sz="1100" dirty="0" err="1"/>
              <a:t>doi</a:t>
            </a:r>
            <a:r>
              <a:rPr lang="en" sz="1100" dirty="0"/>
              <a:t>: 10.1111/jhn.12388 </a:t>
            </a:r>
            <a:endParaRPr sz="1100" dirty="0"/>
          </a:p>
          <a:p>
            <a:pPr marL="457200" lvl="0" indent="-298450" algn="l" rtl="0">
              <a:spcBef>
                <a:spcPts val="0"/>
              </a:spcBef>
              <a:spcAft>
                <a:spcPts val="0"/>
              </a:spcAft>
              <a:buClr>
                <a:srgbClr val="000000"/>
              </a:buClr>
              <a:buSzPts val="1100"/>
              <a:buChar char="●"/>
            </a:pPr>
            <a:r>
              <a:rPr lang="en" sz="1100" dirty="0">
                <a:highlight>
                  <a:srgbClr val="FFFFFF"/>
                </a:highlight>
              </a:rPr>
              <a:t>Grassi, A. (2020). PCOS Nutrition Center. Retrieved 6 December 2020, from </a:t>
            </a:r>
            <a:r>
              <a:rPr lang="en" sz="1100" u="sng" dirty="0">
                <a:solidFill>
                  <a:schemeClr val="hlink"/>
                </a:solidFill>
                <a:highlight>
                  <a:srgbClr val="FFFFFF"/>
                </a:highlight>
                <a:hlinkClick r:id="rId4"/>
              </a:rPr>
              <a:t>https://www.pcosnutrition.com/</a:t>
            </a:r>
            <a:r>
              <a:rPr lang="en" sz="1100" dirty="0">
                <a:solidFill>
                  <a:srgbClr val="000000"/>
                </a:solidFill>
                <a:highlight>
                  <a:srgbClr val="FFFFFF"/>
                </a:highlight>
              </a:rPr>
              <a:t> </a:t>
            </a:r>
            <a:endParaRPr sz="1100" dirty="0"/>
          </a:p>
          <a:p>
            <a:pPr marL="457200" lvl="0" indent="-298450" algn="l" rtl="0">
              <a:spcBef>
                <a:spcPts val="0"/>
              </a:spcBef>
              <a:spcAft>
                <a:spcPts val="0"/>
              </a:spcAft>
              <a:buClr>
                <a:srgbClr val="000000"/>
              </a:buClr>
              <a:buSzPts val="1100"/>
              <a:buChar char="●"/>
            </a:pPr>
            <a:r>
              <a:rPr lang="en" sz="1100" dirty="0" err="1"/>
              <a:t>Kazemi</a:t>
            </a:r>
            <a:r>
              <a:rPr lang="en" sz="1100" dirty="0"/>
              <a:t>, M., </a:t>
            </a:r>
            <a:r>
              <a:rPr lang="en" sz="1100" dirty="0" err="1"/>
              <a:t>Hadi</a:t>
            </a:r>
            <a:r>
              <a:rPr lang="en" sz="1100" dirty="0"/>
              <a:t>, A., Pierson, R. A., Lujan, M. E., </a:t>
            </a:r>
            <a:r>
              <a:rPr lang="en" sz="1100" dirty="0" err="1"/>
              <a:t>Zello</a:t>
            </a:r>
            <a:r>
              <a:rPr lang="en" sz="1100" dirty="0"/>
              <a:t>, G. A., &amp; </a:t>
            </a:r>
            <a:r>
              <a:rPr lang="en" sz="1100" dirty="0" err="1"/>
              <a:t>Chilibeck</a:t>
            </a:r>
            <a:r>
              <a:rPr lang="en" sz="1100" dirty="0"/>
              <a:t>, P. D. (2020). Effects of Dietary Glycemic Index and Glycemic Load on Cardiometabolic and Reproductive Profiles in Women with Polycystic Ovary Syndrome: A Systematic Review and Meta-analysis of Randomized Controlled Trials. </a:t>
            </a:r>
            <a:r>
              <a:rPr lang="en" sz="1100" i="1" dirty="0"/>
              <a:t>Advances in nutrition (Bethesda, Md.)</a:t>
            </a:r>
            <a:r>
              <a:rPr lang="en" sz="1100" dirty="0"/>
              <a:t>, nmaa092. Advance online publication. </a:t>
            </a:r>
            <a:r>
              <a:rPr lang="en" sz="1100" u="sng" dirty="0">
                <a:solidFill>
                  <a:srgbClr val="1155CC"/>
                </a:solidFill>
                <a:hlinkClick r:id="rId5">
                  <a:extLst>
                    <a:ext uri="{A12FA001-AC4F-418D-AE19-62706E023703}">
                      <ahyp:hlinkClr xmlns:ahyp="http://schemas.microsoft.com/office/drawing/2018/hyperlinkcolor" val="tx"/>
                    </a:ext>
                  </a:extLst>
                </a:hlinkClick>
              </a:rPr>
              <a:t>https://doi.org/10.1093/advances/nmaa092</a:t>
            </a:r>
            <a:r>
              <a:rPr lang="en" sz="1100" dirty="0">
                <a:solidFill>
                  <a:srgbClr val="000000"/>
                </a:solidFill>
              </a:rPr>
              <a:t> </a:t>
            </a:r>
            <a:endParaRPr sz="1100" dirty="0">
              <a:solidFill>
                <a:srgbClr val="000000"/>
              </a:solidFill>
            </a:endParaRPr>
          </a:p>
          <a:p>
            <a:pPr marL="457200" lvl="0" indent="-298450" algn="l" rtl="0">
              <a:spcBef>
                <a:spcPts val="0"/>
              </a:spcBef>
              <a:spcAft>
                <a:spcPts val="0"/>
              </a:spcAft>
              <a:buSzPts val="1100"/>
              <a:buChar char="●"/>
            </a:pPr>
            <a:r>
              <a:rPr lang="en" sz="1100" dirty="0" err="1"/>
              <a:t>Kazemi</a:t>
            </a:r>
            <a:r>
              <a:rPr lang="en" sz="1100" dirty="0"/>
              <a:t>, M., </a:t>
            </a:r>
            <a:r>
              <a:rPr lang="en" sz="1100" dirty="0" err="1"/>
              <a:t>McBreairty</a:t>
            </a:r>
            <a:r>
              <a:rPr lang="en" sz="1100" dirty="0"/>
              <a:t>, L. E., </a:t>
            </a:r>
            <a:r>
              <a:rPr lang="en" sz="1100" dirty="0" err="1"/>
              <a:t>Chizen</a:t>
            </a:r>
            <a:r>
              <a:rPr lang="en" sz="1100" dirty="0"/>
              <a:t>, D. R., Pierson, R. A., </a:t>
            </a:r>
            <a:r>
              <a:rPr lang="en" sz="1100" dirty="0" err="1"/>
              <a:t>Chilibeck</a:t>
            </a:r>
            <a:r>
              <a:rPr lang="en" sz="1100" dirty="0"/>
              <a:t>, P. D., &amp; </a:t>
            </a:r>
            <a:r>
              <a:rPr lang="en" sz="1100" dirty="0" err="1"/>
              <a:t>Zello</a:t>
            </a:r>
            <a:r>
              <a:rPr lang="en" sz="1100" dirty="0"/>
              <a:t>, G. A. (2018). A Comparison of a Pulse-Based Diet and the Therapeutic Lifestyle Changes Diet in Combination with Exercise and Health Counselling on the Cardio-Metabolic Risk Profile in Women with Polycystic Ovary Syndrome: A Randomized Controlled Trial. Nutrients, 10(10), 1387. </a:t>
            </a:r>
            <a:r>
              <a:rPr lang="en" sz="1100" u="sng" dirty="0">
                <a:hlinkClick r:id="rId6"/>
              </a:rPr>
              <a:t>https://doi.org/10.3390/nu10101387</a:t>
            </a:r>
            <a:r>
              <a:rPr lang="en" sz="1100" dirty="0"/>
              <a:t> </a:t>
            </a:r>
            <a:endParaRPr sz="1100" dirty="0"/>
          </a:p>
          <a:p>
            <a:pPr marL="457200" lvl="0" indent="-298450" algn="l" rtl="0">
              <a:lnSpc>
                <a:spcPct val="115000"/>
              </a:lnSpc>
              <a:spcBef>
                <a:spcPts val="0"/>
              </a:spcBef>
              <a:spcAft>
                <a:spcPts val="0"/>
              </a:spcAft>
              <a:buClr>
                <a:srgbClr val="000000"/>
              </a:buClr>
              <a:buSzPts val="1100"/>
              <a:buChar char="●"/>
            </a:pPr>
            <a:r>
              <a:rPr lang="en" sz="1100" dirty="0" err="1">
                <a:solidFill>
                  <a:srgbClr val="000000"/>
                </a:solidFill>
              </a:rPr>
              <a:t>Lucidi</a:t>
            </a:r>
            <a:r>
              <a:rPr lang="en" sz="1100" dirty="0">
                <a:solidFill>
                  <a:srgbClr val="000000"/>
                </a:solidFill>
              </a:rPr>
              <a:t>, R. (2019). What is the prevalence of polycystic ovarian syndrome (PCOS) in the US?. Retrieved 27 November 2020, from </a:t>
            </a:r>
            <a:r>
              <a:rPr lang="en" sz="1100" u="sng" dirty="0">
                <a:solidFill>
                  <a:srgbClr val="1155CC"/>
                </a:solidFill>
                <a:hlinkClick r:id="rId7">
                  <a:extLst>
                    <a:ext uri="{A12FA001-AC4F-418D-AE19-62706E023703}">
                      <ahyp:hlinkClr xmlns:ahyp="http://schemas.microsoft.com/office/drawing/2018/hyperlinkcolor" val="tx"/>
                    </a:ext>
                  </a:extLst>
                </a:hlinkClick>
              </a:rPr>
              <a:t>https://www.medscape.com/answers/256806-26791/what-is-the-prevalence-of-polycystic-ovarian-syndrome-pcos-in-the-us#:~:text=In%20the%20United%20States%2C%20polycystic,prevalence%20of%204%2D12%25.&amp;text=Up%20to%2010%25%20of%20women,with%20PCOS%20during%20gynecologic%20visits</a:t>
            </a:r>
            <a:endParaRPr sz="1100" dirty="0"/>
          </a:p>
          <a:p>
            <a:pPr marL="457200" lvl="0" indent="-298450" algn="l" rtl="0">
              <a:spcBef>
                <a:spcPts val="0"/>
              </a:spcBef>
              <a:spcAft>
                <a:spcPts val="0"/>
              </a:spcAft>
              <a:buClr>
                <a:srgbClr val="000000"/>
              </a:buClr>
              <a:buSzPts val="1100"/>
              <a:buChar char="●"/>
            </a:pPr>
            <a:r>
              <a:rPr lang="en" sz="1100" dirty="0" err="1"/>
              <a:t>Melekoglu</a:t>
            </a:r>
            <a:r>
              <a:rPr lang="en" sz="1100" dirty="0"/>
              <a:t>, E., </a:t>
            </a:r>
            <a:r>
              <a:rPr lang="en" sz="1100" dirty="0" err="1"/>
              <a:t>Goksuluk</a:t>
            </a:r>
            <a:r>
              <a:rPr lang="en" sz="1100" dirty="0"/>
              <a:t>, D., &amp; Akal </a:t>
            </a:r>
            <a:r>
              <a:rPr lang="en" sz="1100" dirty="0" err="1"/>
              <a:t>Yildiz</a:t>
            </a:r>
            <a:r>
              <a:rPr lang="en" sz="1100" dirty="0"/>
              <a:t>, E. (2020). Association between Dietary </a:t>
            </a:r>
            <a:r>
              <a:rPr lang="en" sz="1100" dirty="0" err="1"/>
              <a:t>Glycaemic</a:t>
            </a:r>
            <a:r>
              <a:rPr lang="en" sz="1100" dirty="0"/>
              <a:t> Index and </a:t>
            </a:r>
            <a:r>
              <a:rPr lang="en" sz="1100" dirty="0" err="1"/>
              <a:t>Glycaemic</a:t>
            </a:r>
            <a:r>
              <a:rPr lang="en" sz="1100" dirty="0"/>
              <a:t> Load and Adiposity Indices in Polycystic Ovary Syndrome. </a:t>
            </a:r>
            <a:r>
              <a:rPr lang="en" sz="1100" i="1" dirty="0"/>
              <a:t>Journal of the American College of Nutrition</a:t>
            </a:r>
            <a:r>
              <a:rPr lang="en" sz="1100" dirty="0"/>
              <a:t>, </a:t>
            </a:r>
            <a:r>
              <a:rPr lang="en" sz="1100" i="1" dirty="0"/>
              <a:t>39</a:t>
            </a:r>
            <a:r>
              <a:rPr lang="en" sz="1100" dirty="0"/>
              <a:t>(6), 537–546. </a:t>
            </a:r>
            <a:r>
              <a:rPr lang="en" sz="1100" u="sng" dirty="0">
                <a:solidFill>
                  <a:schemeClr val="hlink"/>
                </a:solidFill>
                <a:hlinkClick r:id="rId8"/>
              </a:rPr>
              <a:t>https://doi.org/10.1080/07315724.2019.1705200</a:t>
            </a:r>
            <a:r>
              <a:rPr lang="en" sz="1100" dirty="0">
                <a:solidFill>
                  <a:srgbClr val="000000"/>
                </a:solidFill>
              </a:rPr>
              <a:t> </a:t>
            </a:r>
            <a:endParaRPr sz="1100" dirty="0">
              <a:solidFill>
                <a:srgbClr val="000000"/>
              </a:solidFill>
            </a:endParaRPr>
          </a:p>
          <a:p>
            <a:pPr marL="457200" lvl="0" indent="-298450" algn="l" rtl="0">
              <a:spcBef>
                <a:spcPts val="0"/>
              </a:spcBef>
              <a:spcAft>
                <a:spcPts val="0"/>
              </a:spcAft>
              <a:buSzPts val="1100"/>
              <a:buChar char="●"/>
            </a:pPr>
            <a:r>
              <a:rPr lang="en" sz="1100" dirty="0">
                <a:highlight>
                  <a:srgbClr val="FFFFFF"/>
                </a:highlight>
              </a:rPr>
              <a:t>Oakley, A. (2014). Hyperandrogenism. Retrieved 6 December 2020, from </a:t>
            </a:r>
            <a:r>
              <a:rPr lang="en" sz="1100" u="sng" dirty="0">
                <a:solidFill>
                  <a:schemeClr val="hlink"/>
                </a:solidFill>
                <a:highlight>
                  <a:srgbClr val="FFFFFF"/>
                </a:highlight>
                <a:hlinkClick r:id="rId9"/>
              </a:rPr>
              <a:t>https://dermnetnz.org/topics/hyperandrogenism/</a:t>
            </a:r>
            <a:r>
              <a:rPr lang="en" sz="1100" dirty="0">
                <a:solidFill>
                  <a:srgbClr val="000000"/>
                </a:solidFill>
                <a:highlight>
                  <a:srgbClr val="FFFFFF"/>
                </a:highlight>
              </a:rPr>
              <a:t> </a:t>
            </a:r>
            <a:endParaRPr sz="1100" dirty="0">
              <a:solidFill>
                <a:srgbClr val="000000"/>
              </a:solidFill>
              <a:highlight>
                <a:srgbClr val="FFFFFF"/>
              </a:highlight>
            </a:endParaRPr>
          </a:p>
          <a:p>
            <a:pPr marL="457200" lvl="0" indent="0" algn="l" rtl="0">
              <a:spcBef>
                <a:spcPts val="0"/>
              </a:spcBef>
              <a:spcAft>
                <a:spcPts val="0"/>
              </a:spcAft>
              <a:buNone/>
            </a:pPr>
            <a:endParaRPr sz="1100" dirty="0">
              <a:solidFill>
                <a:srgbClr val="000000"/>
              </a:solidFill>
              <a:highlight>
                <a:srgbClr val="FFFFFF"/>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6"/>
          <p:cNvSpPr txBox="1">
            <a:spLocks noGrp="1"/>
          </p:cNvSpPr>
          <p:nvPr>
            <p:ph type="title"/>
          </p:nvPr>
        </p:nvSpPr>
        <p:spPr>
          <a:xfrm>
            <a:off x="311700" y="131975"/>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References Continued</a:t>
            </a:r>
            <a:endParaRPr/>
          </a:p>
        </p:txBody>
      </p:sp>
      <p:sp>
        <p:nvSpPr>
          <p:cNvPr id="163" name="Google Shape;163;p26"/>
          <p:cNvSpPr txBox="1">
            <a:spLocks noGrp="1"/>
          </p:cNvSpPr>
          <p:nvPr>
            <p:ph type="body" idx="1"/>
          </p:nvPr>
        </p:nvSpPr>
        <p:spPr>
          <a:xfrm>
            <a:off x="311700" y="624225"/>
            <a:ext cx="8520600" cy="4171800"/>
          </a:xfrm>
          <a:prstGeom prst="rect">
            <a:avLst/>
          </a:prstGeom>
        </p:spPr>
        <p:txBody>
          <a:bodyPr spcFirstLastPara="1" wrap="square" lIns="91425" tIns="91425" rIns="91425" bIns="91425" anchor="t" anchorCtr="0">
            <a:noAutofit/>
          </a:bodyPr>
          <a:lstStyle/>
          <a:p>
            <a:pPr marL="457200" lvl="0" indent="-292100" algn="l" rtl="0">
              <a:lnSpc>
                <a:spcPct val="115000"/>
              </a:lnSpc>
              <a:spcBef>
                <a:spcPts val="0"/>
              </a:spcBef>
              <a:spcAft>
                <a:spcPts val="0"/>
              </a:spcAft>
              <a:buSzPts val="1000"/>
              <a:buChar char="●"/>
            </a:pPr>
            <a:r>
              <a:rPr lang="en" sz="1000" dirty="0">
                <a:solidFill>
                  <a:srgbClr val="000000"/>
                </a:solidFill>
              </a:rPr>
              <a:t>PCOS (Polycystic Ovary Syndrome) and Diabetes. (2020). Retrieved 27 November 2020, from </a:t>
            </a:r>
            <a:r>
              <a:rPr lang="en" sz="1000" u="sng" dirty="0">
                <a:solidFill>
                  <a:srgbClr val="1155CC"/>
                </a:solidFill>
                <a:hlinkClick r:id="rId3">
                  <a:extLst>
                    <a:ext uri="{A12FA001-AC4F-418D-AE19-62706E023703}">
                      <ahyp:hlinkClr xmlns:ahyp="http://schemas.microsoft.com/office/drawing/2018/hyperlinkcolor" val="tx"/>
                    </a:ext>
                  </a:extLst>
                </a:hlinkClick>
              </a:rPr>
              <a:t>https://www.cdc.gov/diabetes/basics/pcos.html#:~:text=PCOS%20is%20one%20of%20the,US%20women%20of%20reproductive%20age</a:t>
            </a:r>
            <a:endParaRPr sz="1000" dirty="0">
              <a:highlight>
                <a:schemeClr val="lt1"/>
              </a:highlight>
            </a:endParaRPr>
          </a:p>
          <a:p>
            <a:pPr marL="457200" lvl="0" indent="-292100" algn="l" rtl="0">
              <a:spcBef>
                <a:spcPts val="0"/>
              </a:spcBef>
              <a:spcAft>
                <a:spcPts val="0"/>
              </a:spcAft>
              <a:buSzPts val="1000"/>
              <a:buChar char="●"/>
            </a:pPr>
            <a:r>
              <a:rPr lang="en" sz="1000" dirty="0">
                <a:highlight>
                  <a:schemeClr val="lt1"/>
                </a:highlight>
              </a:rPr>
              <a:t>Polycystic ovary syndrome (PCOS) - Symptoms and causes. Retrieved 27 November 2020, from </a:t>
            </a:r>
            <a:r>
              <a:rPr lang="en" sz="1000" u="sng" dirty="0">
                <a:solidFill>
                  <a:srgbClr val="1155CC"/>
                </a:solidFill>
                <a:highlight>
                  <a:schemeClr val="lt1"/>
                </a:highlight>
                <a:hlinkClick r:id="rId4">
                  <a:extLst>
                    <a:ext uri="{A12FA001-AC4F-418D-AE19-62706E023703}">
                      <ahyp:hlinkClr xmlns:ahyp="http://schemas.microsoft.com/office/drawing/2018/hyperlinkcolor" val="tx"/>
                    </a:ext>
                  </a:extLst>
                </a:hlinkClick>
              </a:rPr>
              <a:t>https://www.mayoclinic.org/diseases-conditions/pcos/symptoms-causes/syc-20353439</a:t>
            </a:r>
            <a:r>
              <a:rPr lang="en" sz="1000" dirty="0">
                <a:solidFill>
                  <a:srgbClr val="000000"/>
                </a:solidFill>
                <a:highlight>
                  <a:schemeClr val="lt1"/>
                </a:highlight>
              </a:rPr>
              <a:t> </a:t>
            </a:r>
            <a:endParaRPr sz="1000" dirty="0">
              <a:highlight>
                <a:srgbClr val="FFFFFF"/>
              </a:highlight>
            </a:endParaRPr>
          </a:p>
          <a:p>
            <a:pPr marL="457200" lvl="0" indent="-292100" algn="l" rtl="0">
              <a:spcBef>
                <a:spcPts val="0"/>
              </a:spcBef>
              <a:spcAft>
                <a:spcPts val="0"/>
              </a:spcAft>
              <a:buSzPts val="1000"/>
              <a:buChar char="●"/>
            </a:pPr>
            <a:r>
              <a:rPr lang="en" sz="1000" dirty="0">
                <a:highlight>
                  <a:srgbClr val="FFFFFF"/>
                </a:highlight>
              </a:rPr>
              <a:t>Rosenfield, R. L., &amp; </a:t>
            </a:r>
            <a:r>
              <a:rPr lang="en" sz="1000" dirty="0" err="1">
                <a:highlight>
                  <a:srgbClr val="FFFFFF"/>
                </a:highlight>
              </a:rPr>
              <a:t>Ehrmann</a:t>
            </a:r>
            <a:r>
              <a:rPr lang="en" sz="1000" dirty="0">
                <a:highlight>
                  <a:srgbClr val="FFFFFF"/>
                </a:highlight>
              </a:rPr>
              <a:t>, D. A. (2016). The Pathogenesis of Polycystic Ovary Syndrome (PCOS): The Hypothesis of PCOS as Functional Ovarian Hyperandrogenism Revisited. </a:t>
            </a:r>
            <a:r>
              <a:rPr lang="en" sz="1000" i="1" dirty="0">
                <a:highlight>
                  <a:srgbClr val="FFFFFF"/>
                </a:highlight>
              </a:rPr>
              <a:t>Endocrine reviews</a:t>
            </a:r>
            <a:r>
              <a:rPr lang="en" sz="1000" dirty="0">
                <a:highlight>
                  <a:srgbClr val="FFFFFF"/>
                </a:highlight>
              </a:rPr>
              <a:t>, </a:t>
            </a:r>
            <a:r>
              <a:rPr lang="en" sz="1000" i="1" dirty="0">
                <a:highlight>
                  <a:srgbClr val="FFFFFF"/>
                </a:highlight>
              </a:rPr>
              <a:t>37</a:t>
            </a:r>
            <a:r>
              <a:rPr lang="en" sz="1000" dirty="0">
                <a:highlight>
                  <a:srgbClr val="FFFFFF"/>
                </a:highlight>
              </a:rPr>
              <a:t>(5), 467–520. </a:t>
            </a:r>
            <a:r>
              <a:rPr lang="en" sz="1000" u="sng" dirty="0">
                <a:solidFill>
                  <a:schemeClr val="hlink"/>
                </a:solidFill>
                <a:highlight>
                  <a:srgbClr val="FFFFFF"/>
                </a:highlight>
                <a:hlinkClick r:id="rId5"/>
              </a:rPr>
              <a:t>https://doi.org/10.1210/er.2015-1104</a:t>
            </a:r>
            <a:r>
              <a:rPr lang="en" sz="1000" dirty="0">
                <a:solidFill>
                  <a:srgbClr val="303030"/>
                </a:solidFill>
                <a:highlight>
                  <a:srgbClr val="FFFFFF"/>
                </a:highlight>
              </a:rPr>
              <a:t> </a:t>
            </a:r>
            <a:endParaRPr sz="1000" dirty="0"/>
          </a:p>
          <a:p>
            <a:pPr marL="457200" lvl="0" indent="-292100" algn="l" rtl="0">
              <a:spcBef>
                <a:spcPts val="0"/>
              </a:spcBef>
              <a:spcAft>
                <a:spcPts val="0"/>
              </a:spcAft>
              <a:buSzPts val="1000"/>
              <a:buChar char="●"/>
            </a:pPr>
            <a:r>
              <a:rPr lang="en" sz="1000" dirty="0" err="1"/>
              <a:t>Shishehgar</a:t>
            </a:r>
            <a:r>
              <a:rPr lang="en" sz="1000" dirty="0"/>
              <a:t>, F., </a:t>
            </a:r>
            <a:r>
              <a:rPr lang="en" sz="1000" dirty="0" err="1"/>
              <a:t>Mirmiran</a:t>
            </a:r>
            <a:r>
              <a:rPr lang="en" sz="1000" dirty="0"/>
              <a:t>, P., Rahmati, M., </a:t>
            </a:r>
            <a:r>
              <a:rPr lang="en" sz="1000" dirty="0" err="1"/>
              <a:t>Tohidi</a:t>
            </a:r>
            <a:r>
              <a:rPr lang="en" sz="1000" dirty="0"/>
              <a:t>, M., &amp; </a:t>
            </a:r>
            <a:r>
              <a:rPr lang="en" sz="1000" dirty="0" err="1"/>
              <a:t>Ramezani</a:t>
            </a:r>
            <a:r>
              <a:rPr lang="en" sz="1000" dirty="0"/>
              <a:t> Tehrani, F. (2019). Does a restricted energy low glycemic index diet have a different effect on overweight women with or without polycystic ovary syndrome? </a:t>
            </a:r>
            <a:r>
              <a:rPr lang="en" sz="1000" i="1" dirty="0"/>
              <a:t>BMC Endocrine Disorders</a:t>
            </a:r>
            <a:r>
              <a:rPr lang="en" sz="1000" dirty="0"/>
              <a:t>, </a:t>
            </a:r>
            <a:r>
              <a:rPr lang="en" sz="1000" i="1" dirty="0"/>
              <a:t>19</a:t>
            </a:r>
            <a:r>
              <a:rPr lang="en" sz="1000" dirty="0"/>
              <a:t>(1), 93. </a:t>
            </a:r>
            <a:r>
              <a:rPr lang="en" sz="1000" u="sng" dirty="0">
                <a:hlinkClick r:id="rId6"/>
              </a:rPr>
              <a:t>https://doi.org/10.1186/s12902-019-0420-1</a:t>
            </a:r>
            <a:endParaRPr sz="1000" dirty="0">
              <a:highlight>
                <a:srgbClr val="FFFFFF"/>
              </a:highlight>
            </a:endParaRPr>
          </a:p>
          <a:p>
            <a:pPr marL="457200" lvl="0" indent="-292100" algn="l" rtl="0">
              <a:spcBef>
                <a:spcPts val="0"/>
              </a:spcBef>
              <a:spcAft>
                <a:spcPts val="0"/>
              </a:spcAft>
              <a:buSzPts val="1000"/>
              <a:buChar char="●"/>
            </a:pPr>
            <a:r>
              <a:rPr lang="en" sz="1000" dirty="0" err="1"/>
              <a:t>Sordia</a:t>
            </a:r>
            <a:r>
              <a:rPr lang="en" sz="1000" dirty="0"/>
              <a:t>-Hernández, L. H., Ancer Rodríguez, P., Saldivar Rodriguez, D., Trejo Guzman, S., </a:t>
            </a:r>
            <a:r>
              <a:rPr lang="en" sz="1000" dirty="0" err="1"/>
              <a:t>Servín</a:t>
            </a:r>
            <a:r>
              <a:rPr lang="en" sz="1000" dirty="0"/>
              <a:t> </a:t>
            </a:r>
            <a:r>
              <a:rPr lang="en" sz="1000" dirty="0" err="1"/>
              <a:t>Zenteno</a:t>
            </a:r>
            <a:r>
              <a:rPr lang="en" sz="1000" dirty="0"/>
              <a:t>, E. S., Guerrero González, G., &amp; Ibarra </a:t>
            </a:r>
            <a:r>
              <a:rPr lang="en" sz="1000" dirty="0" err="1"/>
              <a:t>Patiño</a:t>
            </a:r>
            <a:r>
              <a:rPr lang="en" sz="1000" dirty="0"/>
              <a:t>, R. (2016). Effect of a low glycemic diet in patients with polycystic ovary syndrome and anovulation - a randomized controlled trial. </a:t>
            </a:r>
            <a:r>
              <a:rPr lang="en" sz="1000" i="1" dirty="0"/>
              <a:t>Clinical and Experimental Obstetrics &amp; Gynecology</a:t>
            </a:r>
            <a:r>
              <a:rPr lang="en" sz="1000" dirty="0"/>
              <a:t>, </a:t>
            </a:r>
            <a:r>
              <a:rPr lang="en" sz="1000" i="1" dirty="0"/>
              <a:t>43</a:t>
            </a:r>
            <a:r>
              <a:rPr lang="en" sz="1000" dirty="0"/>
              <a:t>(4), 555–559. </a:t>
            </a:r>
            <a:endParaRPr sz="1000" dirty="0"/>
          </a:p>
          <a:p>
            <a:pPr marL="457200" lvl="0" indent="-292100" algn="l" rtl="0">
              <a:spcBef>
                <a:spcPts val="0"/>
              </a:spcBef>
              <a:spcAft>
                <a:spcPts val="0"/>
              </a:spcAft>
              <a:buSzPts val="1000"/>
              <a:buChar char="●"/>
            </a:pPr>
            <a:r>
              <a:rPr lang="en" sz="1000" dirty="0" err="1"/>
              <a:t>Speelman</a:t>
            </a:r>
            <a:r>
              <a:rPr lang="en" sz="1000" dirty="0"/>
              <a:t>, D. L. (2019). Nonpharmacologic Management of Symptoms in Females With Polycystic Ovary Syndrome: A Narrative Review. </a:t>
            </a:r>
            <a:r>
              <a:rPr lang="en" sz="1000" i="1" dirty="0"/>
              <a:t>The Journal of the American Osteopathic Association</a:t>
            </a:r>
            <a:r>
              <a:rPr lang="en" sz="1000" dirty="0"/>
              <a:t>, </a:t>
            </a:r>
            <a:r>
              <a:rPr lang="en" sz="1000" i="1" dirty="0"/>
              <a:t>119</a:t>
            </a:r>
            <a:r>
              <a:rPr lang="en" sz="1000" dirty="0"/>
              <a:t>(1), 25–39. </a:t>
            </a:r>
            <a:r>
              <a:rPr lang="en" sz="1000" u="sng" dirty="0">
                <a:hlinkClick r:id="rId7"/>
              </a:rPr>
              <a:t>https://doi.org/10.7556/jaoa.2019.006</a:t>
            </a:r>
            <a:r>
              <a:rPr lang="en" sz="1000" dirty="0"/>
              <a:t> </a:t>
            </a:r>
            <a:endParaRPr sz="1000" dirty="0"/>
          </a:p>
          <a:p>
            <a:pPr marL="457200" lvl="0" indent="-292100" algn="l" rtl="0">
              <a:spcBef>
                <a:spcPts val="0"/>
              </a:spcBef>
              <a:spcAft>
                <a:spcPts val="0"/>
              </a:spcAft>
              <a:buSzPts val="1000"/>
              <a:buChar char="●"/>
            </a:pPr>
            <a:r>
              <a:rPr lang="en" sz="1000" dirty="0" err="1"/>
              <a:t>Szczuko</a:t>
            </a:r>
            <a:r>
              <a:rPr lang="en" sz="1000" dirty="0"/>
              <a:t>, M., </a:t>
            </a:r>
            <a:r>
              <a:rPr lang="en" sz="1000" dirty="0" err="1"/>
              <a:t>Malarczyk</a:t>
            </a:r>
            <a:r>
              <a:rPr lang="en" sz="1000" dirty="0"/>
              <a:t>, I., &amp; </a:t>
            </a:r>
            <a:r>
              <a:rPr lang="en" sz="1000" dirty="0" err="1"/>
              <a:t>Zapałowska-Chwyć</a:t>
            </a:r>
            <a:r>
              <a:rPr lang="en" sz="1000" dirty="0"/>
              <a:t>, M. (2017). Improvement in anthropometric parameters after rational dietary intervention in women with Polycystic Ovary Syndrome as the best method to support treatment. </a:t>
            </a:r>
            <a:r>
              <a:rPr lang="en" sz="1000" dirty="0" err="1"/>
              <a:t>Roczniki</a:t>
            </a:r>
            <a:r>
              <a:rPr lang="en" sz="1000" dirty="0"/>
              <a:t> </a:t>
            </a:r>
            <a:r>
              <a:rPr lang="en" sz="1000" dirty="0" err="1"/>
              <a:t>Panstwowego</a:t>
            </a:r>
            <a:r>
              <a:rPr lang="en" sz="1000" dirty="0"/>
              <a:t> </a:t>
            </a:r>
            <a:r>
              <a:rPr lang="en" sz="1000" dirty="0" err="1"/>
              <a:t>Zakladu</a:t>
            </a:r>
            <a:r>
              <a:rPr lang="en" sz="1000" dirty="0"/>
              <a:t> </a:t>
            </a:r>
            <a:r>
              <a:rPr lang="en" sz="1000" dirty="0" err="1"/>
              <a:t>Higieny</a:t>
            </a:r>
            <a:r>
              <a:rPr lang="en" sz="1000" dirty="0"/>
              <a:t>, 68(4), 409–417. </a:t>
            </a:r>
            <a:endParaRPr sz="1000" dirty="0"/>
          </a:p>
          <a:p>
            <a:pPr marL="457200" lvl="0" indent="-292100" algn="l" rtl="0">
              <a:spcBef>
                <a:spcPts val="0"/>
              </a:spcBef>
              <a:spcAft>
                <a:spcPts val="0"/>
              </a:spcAft>
              <a:buClr>
                <a:srgbClr val="434343"/>
              </a:buClr>
              <a:buSzPts val="1000"/>
              <a:buChar char="●"/>
            </a:pPr>
            <a:r>
              <a:rPr lang="en" sz="1000" dirty="0">
                <a:solidFill>
                  <a:srgbClr val="434343"/>
                </a:solidFill>
                <a:highlight>
                  <a:srgbClr val="FFFFFF"/>
                </a:highlight>
              </a:rPr>
              <a:t>Williams, T., Mortada, R., &amp; Porter, S. (2016). Diagnosis and Treatment of Polycystic Ovary Syndrome. Retrieved 6 December 2020, from </a:t>
            </a:r>
            <a:r>
              <a:rPr lang="en" sz="1000" u="sng" dirty="0">
                <a:solidFill>
                  <a:srgbClr val="434343"/>
                </a:solidFill>
                <a:highlight>
                  <a:srgbClr val="FFFFFF"/>
                </a:highlight>
                <a:hlinkClick r:id="rId8">
                  <a:extLst>
                    <a:ext uri="{A12FA001-AC4F-418D-AE19-62706E023703}">
                      <ahyp:hlinkClr xmlns:ahyp="http://schemas.microsoft.com/office/drawing/2018/hyperlinkcolor" val="tx"/>
                    </a:ext>
                  </a:extLst>
                </a:hlinkClick>
              </a:rPr>
              <a:t>https://www.aafp.org/afp/2016/0715/p106.html</a:t>
            </a:r>
            <a:r>
              <a:rPr lang="en" sz="1000" dirty="0">
                <a:solidFill>
                  <a:srgbClr val="434343"/>
                </a:solidFill>
                <a:highlight>
                  <a:srgbClr val="FFFFFF"/>
                </a:highlight>
              </a:rPr>
              <a:t> </a:t>
            </a:r>
            <a:endParaRPr sz="1000" dirty="0">
              <a:solidFill>
                <a:srgbClr val="434343"/>
              </a:solidFill>
              <a:highlight>
                <a:srgbClr val="FFFFFF"/>
              </a:highlight>
            </a:endParaRPr>
          </a:p>
          <a:p>
            <a:pPr marL="457200" lvl="0" indent="-292100" algn="l" rtl="0">
              <a:spcBef>
                <a:spcPts val="0"/>
              </a:spcBef>
              <a:spcAft>
                <a:spcPts val="0"/>
              </a:spcAft>
              <a:buClr>
                <a:srgbClr val="434343"/>
              </a:buClr>
              <a:buSzPts val="1000"/>
              <a:buChar char="●"/>
            </a:pPr>
            <a:r>
              <a:rPr lang="en" sz="1000" dirty="0">
                <a:solidFill>
                  <a:srgbClr val="434343"/>
                </a:solidFill>
                <a:highlight>
                  <a:srgbClr val="FFFFFF"/>
                </a:highlight>
              </a:rPr>
              <a:t>What causes PCOS? (n.d.). Retrieved December 07, 2020, from https://</a:t>
            </a:r>
            <a:r>
              <a:rPr lang="en" sz="1000" dirty="0" err="1">
                <a:solidFill>
                  <a:srgbClr val="434343"/>
                </a:solidFill>
                <a:highlight>
                  <a:srgbClr val="FFFFFF"/>
                </a:highlight>
              </a:rPr>
              <a:t>www.nichd.nih.gov</a:t>
            </a:r>
            <a:r>
              <a:rPr lang="en" sz="1000" dirty="0">
                <a:solidFill>
                  <a:srgbClr val="434343"/>
                </a:solidFill>
                <a:highlight>
                  <a:srgbClr val="FFFFFF"/>
                </a:highlight>
              </a:rPr>
              <a:t>/health/topics/</a:t>
            </a:r>
            <a:r>
              <a:rPr lang="en" sz="1000" dirty="0" err="1">
                <a:solidFill>
                  <a:srgbClr val="434343"/>
                </a:solidFill>
                <a:highlight>
                  <a:srgbClr val="FFFFFF"/>
                </a:highlight>
              </a:rPr>
              <a:t>pcos</a:t>
            </a:r>
            <a:r>
              <a:rPr lang="en" sz="1000" dirty="0">
                <a:solidFill>
                  <a:srgbClr val="434343"/>
                </a:solidFill>
                <a:highlight>
                  <a:srgbClr val="FFFFFF"/>
                </a:highlight>
              </a:rPr>
              <a:t>/</a:t>
            </a:r>
            <a:r>
              <a:rPr lang="en" sz="1000" dirty="0" err="1">
                <a:solidFill>
                  <a:srgbClr val="434343"/>
                </a:solidFill>
                <a:highlight>
                  <a:srgbClr val="FFFFFF"/>
                </a:highlight>
              </a:rPr>
              <a:t>conditioninfo</a:t>
            </a:r>
            <a:r>
              <a:rPr lang="en" sz="1000" dirty="0">
                <a:solidFill>
                  <a:srgbClr val="434343"/>
                </a:solidFill>
                <a:highlight>
                  <a:srgbClr val="FFFFFF"/>
                </a:highlight>
              </a:rPr>
              <a:t>/causes</a:t>
            </a:r>
            <a:endParaRPr sz="1000" dirty="0">
              <a:solidFill>
                <a:srgbClr val="434343"/>
              </a:solidFill>
              <a:highlight>
                <a:srgbClr val="FFFFFF"/>
              </a:highlight>
            </a:endParaRPr>
          </a:p>
          <a:p>
            <a:pPr marL="0" lvl="0" indent="0" algn="l" rtl="0">
              <a:spcBef>
                <a:spcPts val="1200"/>
              </a:spcBef>
              <a:spcAft>
                <a:spcPts val="1600"/>
              </a:spcAft>
              <a:buNone/>
            </a:pPr>
            <a:endParaRPr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PIO Question</a:t>
            </a:r>
            <a:endParaRPr/>
          </a:p>
        </p:txBody>
      </p:sp>
      <p:sp>
        <p:nvSpPr>
          <p:cNvPr id="91" name="Google Shape;91;p14"/>
          <p:cNvSpPr txBox="1">
            <a:spLocks noGrp="1"/>
          </p:cNvSpPr>
          <p:nvPr>
            <p:ph type="body" idx="1"/>
          </p:nvPr>
        </p:nvSpPr>
        <p:spPr>
          <a:xfrm>
            <a:off x="568975" y="1275000"/>
            <a:ext cx="7430700" cy="259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latin typeface="Times New Roman"/>
                <a:ea typeface="Times New Roman"/>
                <a:cs typeface="Times New Roman"/>
                <a:sym typeface="Times New Roman"/>
              </a:rPr>
              <a:t>In women with Polycystic Ovary Syndrome (PCOS) (aged 16-46 years), what effect does a low glycemic index/ low glycemic load diet have on hyperandrogenism, ovulation, and anthropometrics.</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115850" y="1551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Polycystic Ovary Syndrome (PCOS)?</a:t>
            </a:r>
            <a:endParaRPr/>
          </a:p>
        </p:txBody>
      </p:sp>
      <p:sp>
        <p:nvSpPr>
          <p:cNvPr id="97" name="Google Shape;97;p15"/>
          <p:cNvSpPr txBox="1">
            <a:spLocks noGrp="1"/>
          </p:cNvSpPr>
          <p:nvPr>
            <p:ph type="body" idx="1"/>
          </p:nvPr>
        </p:nvSpPr>
        <p:spPr>
          <a:xfrm>
            <a:off x="115850" y="901950"/>
            <a:ext cx="8919900" cy="4056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t>What is PCOS? - </a:t>
            </a:r>
            <a:r>
              <a:rPr lang="en" sz="2000"/>
              <a:t>An endocrine disorder affecting women of reproductive ages (Mayo Clinic, 2020) (Rosenfield &amp; Ehrmann, 2016). </a:t>
            </a:r>
            <a:endParaRPr sz="2000"/>
          </a:p>
          <a:p>
            <a:pPr marL="0" lvl="0" indent="0" algn="l" rtl="0">
              <a:spcBef>
                <a:spcPts val="1600"/>
              </a:spcBef>
              <a:spcAft>
                <a:spcPts val="0"/>
              </a:spcAft>
              <a:buNone/>
            </a:pPr>
            <a:r>
              <a:rPr lang="en" sz="2000" b="1"/>
              <a:t>History/ Background - </a:t>
            </a:r>
            <a:r>
              <a:rPr lang="en" sz="2000"/>
              <a:t>1935 - Stein and Leventhal initially describe PCOS as a syndrome (Rosenfield &amp; Ehrmann, 2016).</a:t>
            </a:r>
            <a:endParaRPr sz="2000"/>
          </a:p>
          <a:p>
            <a:pPr marL="0" lvl="0" indent="0" algn="l" rtl="0">
              <a:spcBef>
                <a:spcPts val="1600"/>
              </a:spcBef>
              <a:spcAft>
                <a:spcPts val="0"/>
              </a:spcAft>
              <a:buNone/>
            </a:pPr>
            <a:r>
              <a:rPr lang="en" sz="2000" b="1"/>
              <a:t>Pathogenesis (Condition/Disease) - </a:t>
            </a:r>
            <a:r>
              <a:rPr lang="en" sz="2000">
                <a:solidFill>
                  <a:srgbClr val="000000"/>
                </a:solidFill>
                <a:latin typeface="Arial"/>
                <a:ea typeface="Arial"/>
                <a:cs typeface="Arial"/>
                <a:sym typeface="Arial"/>
              </a:rPr>
              <a:t>Not yet completely known. </a:t>
            </a:r>
            <a:endParaRPr sz="2000">
              <a:solidFill>
                <a:srgbClr val="000000"/>
              </a:solidFill>
              <a:latin typeface="Arial"/>
              <a:ea typeface="Arial"/>
              <a:cs typeface="Arial"/>
              <a:sym typeface="Arial"/>
            </a:endParaRPr>
          </a:p>
          <a:p>
            <a:pPr marL="457200" lvl="0" indent="-355600" algn="l" rtl="0">
              <a:spcBef>
                <a:spcPts val="1600"/>
              </a:spcBef>
              <a:spcAft>
                <a:spcPts val="0"/>
              </a:spcAft>
              <a:buSzPts val="2000"/>
              <a:buChar char="●"/>
            </a:pPr>
            <a:r>
              <a:rPr lang="en" sz="2000"/>
              <a:t>High LH to FSH levels → Altered Gonadotropin Secretion (Rosenfield &amp; Ehrmann, 2016).</a:t>
            </a:r>
            <a:endParaRPr sz="2000"/>
          </a:p>
          <a:p>
            <a:pPr marL="457200" lvl="0" indent="-355600" algn="l" rtl="0">
              <a:spcBef>
                <a:spcPts val="0"/>
              </a:spcBef>
              <a:spcAft>
                <a:spcPts val="0"/>
              </a:spcAft>
              <a:buSzPts val="2000"/>
              <a:buChar char="●"/>
            </a:pPr>
            <a:r>
              <a:rPr lang="en" sz="2000"/>
              <a:t>High testosterone → Polycystic Ovaries (Rosenfield &amp; Ehrmann, 2016).</a:t>
            </a:r>
            <a:endParaRPr sz="2000"/>
          </a:p>
          <a:p>
            <a:pPr marL="457200" lvl="0" indent="-355600" algn="l" rtl="0">
              <a:spcBef>
                <a:spcPts val="0"/>
              </a:spcBef>
              <a:spcAft>
                <a:spcPts val="0"/>
              </a:spcAft>
              <a:buSzPts val="2000"/>
              <a:buChar char="●"/>
            </a:pPr>
            <a:r>
              <a:rPr lang="en" sz="2000"/>
              <a:t>Insulin Resistance → Hyperandrogenism (Rosenfield &amp; Ehrmann, 2016).</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Causes and Risk factors related to PCOS</a:t>
            </a:r>
            <a:endParaRPr/>
          </a:p>
        </p:txBody>
      </p:sp>
      <p:sp>
        <p:nvSpPr>
          <p:cNvPr id="103" name="Google Shape;103;p16"/>
          <p:cNvSpPr txBox="1">
            <a:spLocks noGrp="1"/>
          </p:cNvSpPr>
          <p:nvPr>
            <p:ph type="body" idx="1"/>
          </p:nvPr>
        </p:nvSpPr>
        <p:spPr>
          <a:xfrm>
            <a:off x="311700" y="1176175"/>
            <a:ext cx="8520600" cy="3339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b="1"/>
              <a:t>Causes</a:t>
            </a:r>
            <a:endParaRPr sz="2000" b="1"/>
          </a:p>
          <a:p>
            <a:pPr marL="914400" lvl="1" indent="-355600" algn="l" rtl="0">
              <a:spcBef>
                <a:spcPts val="0"/>
              </a:spcBef>
              <a:spcAft>
                <a:spcPts val="0"/>
              </a:spcAft>
              <a:buSzPts val="2000"/>
              <a:buChar char="○"/>
            </a:pPr>
            <a:r>
              <a:rPr lang="en" sz="2000"/>
              <a:t>Exact cause is unknown</a:t>
            </a:r>
            <a:endParaRPr sz="2000"/>
          </a:p>
          <a:p>
            <a:pPr marL="914400" lvl="1" indent="-355600" algn="l" rtl="0">
              <a:spcBef>
                <a:spcPts val="0"/>
              </a:spcBef>
              <a:spcAft>
                <a:spcPts val="0"/>
              </a:spcAft>
              <a:buSzPts val="2000"/>
              <a:buChar char="○"/>
            </a:pPr>
            <a:r>
              <a:rPr lang="en" sz="2000"/>
              <a:t>Environmental and genetic factors contribute to PCOS</a:t>
            </a:r>
            <a:endParaRPr sz="2000"/>
          </a:p>
          <a:p>
            <a:pPr marL="1371600" lvl="2" indent="-355600" algn="l" rtl="0">
              <a:spcBef>
                <a:spcPts val="0"/>
              </a:spcBef>
              <a:spcAft>
                <a:spcPts val="0"/>
              </a:spcAft>
              <a:buSzPts val="2000"/>
              <a:buChar char="■"/>
            </a:pPr>
            <a:r>
              <a:rPr lang="en" sz="2000"/>
              <a:t>Excess insulin, low-grade inflammation, and excess androgen are potential factors </a:t>
            </a:r>
            <a:endParaRPr sz="2000"/>
          </a:p>
          <a:p>
            <a:pPr marL="914400" lvl="1" indent="-355600" algn="l" rtl="0">
              <a:spcBef>
                <a:spcPts val="0"/>
              </a:spcBef>
              <a:spcAft>
                <a:spcPts val="0"/>
              </a:spcAft>
              <a:buSzPts val="2000"/>
              <a:buChar char="○"/>
            </a:pPr>
            <a:r>
              <a:rPr lang="en" sz="2000"/>
              <a:t>Likely to be a mutation or change in one or more genes</a:t>
            </a:r>
            <a:endParaRPr sz="2000"/>
          </a:p>
          <a:p>
            <a:pPr marL="457200" lvl="0" indent="-355600" algn="l" rtl="0">
              <a:spcBef>
                <a:spcPts val="0"/>
              </a:spcBef>
              <a:spcAft>
                <a:spcPts val="0"/>
              </a:spcAft>
              <a:buSzPts val="2000"/>
              <a:buChar char="●"/>
            </a:pPr>
            <a:r>
              <a:rPr lang="en" sz="2000" b="1"/>
              <a:t>Risk Factors </a:t>
            </a:r>
            <a:endParaRPr sz="2000" b="1"/>
          </a:p>
          <a:p>
            <a:pPr marL="914400" lvl="1" indent="-355600" algn="l" rtl="0">
              <a:spcBef>
                <a:spcPts val="0"/>
              </a:spcBef>
              <a:spcAft>
                <a:spcPts val="0"/>
              </a:spcAft>
              <a:buSzPts val="2000"/>
              <a:buChar char="○"/>
            </a:pPr>
            <a:r>
              <a:rPr lang="en" sz="2000"/>
              <a:t>Having a mother or sister with PCOS</a:t>
            </a:r>
            <a:endParaRPr sz="2000"/>
          </a:p>
          <a:p>
            <a:pPr marL="914400" lvl="1" indent="-355600" algn="l" rtl="0">
              <a:spcBef>
                <a:spcPts val="0"/>
              </a:spcBef>
              <a:spcAft>
                <a:spcPts val="0"/>
              </a:spcAft>
              <a:buSzPts val="2000"/>
              <a:buChar char="○"/>
            </a:pPr>
            <a:r>
              <a:rPr lang="en" sz="2000"/>
              <a:t>Obesity</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311700" y="195125"/>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Diagnostic Criteria for PCOS</a:t>
            </a:r>
            <a:endParaRPr/>
          </a:p>
        </p:txBody>
      </p:sp>
      <p:sp>
        <p:nvSpPr>
          <p:cNvPr id="109" name="Google Shape;109;p17"/>
          <p:cNvSpPr txBox="1">
            <a:spLocks noGrp="1"/>
          </p:cNvSpPr>
          <p:nvPr>
            <p:ph type="body" idx="1"/>
          </p:nvPr>
        </p:nvSpPr>
        <p:spPr>
          <a:xfrm>
            <a:off x="106650" y="802925"/>
            <a:ext cx="8930700" cy="3682500"/>
          </a:xfrm>
          <a:prstGeom prst="rect">
            <a:avLst/>
          </a:prstGeom>
        </p:spPr>
        <p:txBody>
          <a:bodyPr spcFirstLastPara="1" wrap="square" lIns="91425" tIns="91425" rIns="91425" bIns="91425" anchor="t" anchorCtr="0">
            <a:noAutofit/>
          </a:bodyPr>
          <a:lstStyle/>
          <a:p>
            <a:pPr marL="0" lvl="0" indent="457200" algn="l" rtl="0">
              <a:spcBef>
                <a:spcPts val="0"/>
              </a:spcBef>
              <a:spcAft>
                <a:spcPts val="0"/>
              </a:spcAft>
              <a:buNone/>
            </a:pPr>
            <a:r>
              <a:rPr lang="en" sz="2000" b="1" i="1"/>
              <a:t>Diagnosis of PCOS must meet 2 of the 3 following Rotterdam criteria:</a:t>
            </a:r>
            <a:endParaRPr sz="2000" b="1" i="1"/>
          </a:p>
          <a:p>
            <a:pPr marL="457200" lvl="0" indent="-355600" algn="l" rtl="0">
              <a:spcBef>
                <a:spcPts val="1600"/>
              </a:spcBef>
              <a:spcAft>
                <a:spcPts val="0"/>
              </a:spcAft>
              <a:buSzPts val="2000"/>
              <a:buAutoNum type="arabicParenR"/>
            </a:pPr>
            <a:r>
              <a:rPr lang="en" sz="2000" b="1"/>
              <a:t>Polycystic Ovaries</a:t>
            </a:r>
            <a:r>
              <a:rPr lang="en" sz="2000"/>
              <a:t> - Clusters or accumulations of cysts or fluid filled sacs in or on ovaries causing enlargement of the ovaries.</a:t>
            </a:r>
            <a:endParaRPr sz="2000"/>
          </a:p>
          <a:p>
            <a:pPr marL="457200" lvl="0" indent="-355600" algn="l" rtl="0">
              <a:spcBef>
                <a:spcPts val="0"/>
              </a:spcBef>
              <a:spcAft>
                <a:spcPts val="0"/>
              </a:spcAft>
              <a:buSzPts val="2000"/>
              <a:buAutoNum type="arabicParenR"/>
            </a:pPr>
            <a:r>
              <a:rPr lang="en" sz="2000" b="1"/>
              <a:t>Oligomenorrhea</a:t>
            </a:r>
            <a:r>
              <a:rPr lang="en" sz="2000"/>
              <a:t> -  Irregular periods (missing or skipping periods, and periods last longer or shorter than the average cycle length). This criteria also including periods that are extraordinarily heavy. </a:t>
            </a:r>
            <a:endParaRPr sz="2000"/>
          </a:p>
          <a:p>
            <a:pPr marL="457200" lvl="0" indent="-355600" algn="l" rtl="0">
              <a:spcBef>
                <a:spcPts val="0"/>
              </a:spcBef>
              <a:spcAft>
                <a:spcPts val="0"/>
              </a:spcAft>
              <a:buSzPts val="2000"/>
              <a:buAutoNum type="arabicParenR"/>
            </a:pPr>
            <a:r>
              <a:rPr lang="en" sz="2000" b="1"/>
              <a:t>Hyperandrogenism</a:t>
            </a:r>
            <a:r>
              <a:rPr lang="en" sz="2000"/>
              <a:t> - High levels of androgens in women which may present as high levels of testosterone in the blood, hirsutism (excessive facial, back, and chest hair growth), alopecia, acne, obesity, etc.   </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Epidemiology of PCOS</a:t>
            </a:r>
            <a:endParaRPr/>
          </a:p>
        </p:txBody>
      </p:sp>
      <p:sp>
        <p:nvSpPr>
          <p:cNvPr id="115" name="Google Shape;115;p1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In the United States, PCOS affects 6% to 12% of women of reproductive age.</a:t>
            </a:r>
            <a:endParaRPr sz="2000"/>
          </a:p>
          <a:p>
            <a:pPr marL="914400" lvl="1" indent="-355600" algn="l" rtl="0">
              <a:spcBef>
                <a:spcPts val="0"/>
              </a:spcBef>
              <a:spcAft>
                <a:spcPts val="0"/>
              </a:spcAft>
              <a:buSzPts val="2000"/>
              <a:buChar char="○"/>
            </a:pPr>
            <a:r>
              <a:rPr lang="en" sz="2000"/>
              <a:t>As many as 5 million women </a:t>
            </a:r>
            <a:endParaRPr sz="2000"/>
          </a:p>
          <a:p>
            <a:pPr marL="457200" lvl="0" indent="-355600" algn="l" rtl="0">
              <a:spcBef>
                <a:spcPts val="0"/>
              </a:spcBef>
              <a:spcAft>
                <a:spcPts val="0"/>
              </a:spcAft>
              <a:buSzPts val="2000"/>
              <a:buChar char="●"/>
            </a:pPr>
            <a:r>
              <a:rPr lang="en" sz="2000"/>
              <a:t>Up to 10% of women are diagnosed during gynecologic visits. </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PCOS &amp; Nutrition / Diet</a:t>
            </a:r>
            <a:endParaRPr/>
          </a:p>
        </p:txBody>
      </p:sp>
      <p:sp>
        <p:nvSpPr>
          <p:cNvPr id="121" name="Google Shape;121;p1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Weight loss is recommended for overweight patients </a:t>
            </a:r>
            <a:endParaRPr/>
          </a:p>
          <a:p>
            <a:pPr marL="457200" lvl="0" indent="-342900" algn="l" rtl="0">
              <a:spcBef>
                <a:spcPts val="0"/>
              </a:spcBef>
              <a:spcAft>
                <a:spcPts val="0"/>
              </a:spcAft>
              <a:buClr>
                <a:srgbClr val="FFFFFF"/>
              </a:buClr>
              <a:buSzPts val="1800"/>
              <a:buChar char="●"/>
            </a:pPr>
            <a:endParaRPr/>
          </a:p>
          <a:p>
            <a:pPr marL="457200" lvl="0" indent="-342900" algn="l" rtl="0">
              <a:spcBef>
                <a:spcPts val="0"/>
              </a:spcBef>
              <a:spcAft>
                <a:spcPts val="0"/>
              </a:spcAft>
              <a:buSzPts val="1800"/>
              <a:buChar char="●"/>
            </a:pPr>
            <a:r>
              <a:rPr lang="en"/>
              <a:t>Carbohydrate controlled diet and low glycemic index diet </a:t>
            </a:r>
            <a:endParaRPr/>
          </a:p>
          <a:p>
            <a:pPr marL="457200" lvl="0" indent="-342900" algn="l" rtl="0">
              <a:spcBef>
                <a:spcPts val="0"/>
              </a:spcBef>
              <a:spcAft>
                <a:spcPts val="0"/>
              </a:spcAft>
              <a:buClr>
                <a:srgbClr val="FFFFFF"/>
              </a:buClr>
              <a:buSzPts val="1800"/>
              <a:buChar char="●"/>
            </a:pPr>
            <a:r>
              <a:rPr lang="en"/>
              <a:t> </a:t>
            </a:r>
            <a:endParaRPr/>
          </a:p>
          <a:p>
            <a:pPr marL="457200" lvl="0" indent="-342900" algn="l" rtl="0">
              <a:spcBef>
                <a:spcPts val="0"/>
              </a:spcBef>
              <a:spcAft>
                <a:spcPts val="0"/>
              </a:spcAft>
              <a:buSzPts val="1800"/>
              <a:buChar char="●"/>
            </a:pPr>
            <a:r>
              <a:rPr lang="en"/>
              <a:t>Changing one’s diet can decrease clinical manifestations and pharmacological treatments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Pharmacologic</a:t>
            </a:r>
            <a:endParaRPr/>
          </a:p>
        </p:txBody>
      </p:sp>
      <p:sp>
        <p:nvSpPr>
          <p:cNvPr id="127" name="Google Shape;127;p2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solidFill>
                  <a:srgbClr val="000000"/>
                </a:solidFill>
              </a:rPr>
              <a:t>PCOS is complex and requires individualized treatment</a:t>
            </a:r>
            <a:endParaRPr sz="2000">
              <a:solidFill>
                <a:srgbClr val="000000"/>
              </a:solidFill>
            </a:endParaRPr>
          </a:p>
          <a:p>
            <a:pPr marL="457200" lvl="0" indent="-355600" algn="l" rtl="0">
              <a:spcBef>
                <a:spcPts val="0"/>
              </a:spcBef>
              <a:spcAft>
                <a:spcPts val="0"/>
              </a:spcAft>
              <a:buClr>
                <a:srgbClr val="FFFFFF"/>
              </a:buClr>
              <a:buSzPts val="2000"/>
              <a:buChar char="●"/>
            </a:pP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PCOS treatment targets its symptoms</a:t>
            </a:r>
            <a:endParaRPr sz="2000">
              <a:solidFill>
                <a:srgbClr val="000000"/>
              </a:solidFill>
            </a:endParaRPr>
          </a:p>
          <a:p>
            <a:pPr marL="457200" lvl="0" indent="-355600" algn="l" rtl="0">
              <a:spcBef>
                <a:spcPts val="0"/>
              </a:spcBef>
              <a:spcAft>
                <a:spcPts val="0"/>
              </a:spcAft>
              <a:buClr>
                <a:srgbClr val="FFFFFF"/>
              </a:buClr>
              <a:buSzPts val="2000"/>
              <a:buChar char="●"/>
            </a:pP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First-line medications include Clomiphene, </a:t>
            </a:r>
            <a:r>
              <a:rPr lang="en" sz="2000">
                <a:solidFill>
                  <a:srgbClr val="000000"/>
                </a:solidFill>
                <a:highlight>
                  <a:srgbClr val="FFFFFF"/>
                </a:highlight>
              </a:rPr>
              <a:t>Eflornithine, Metformin, Pioglitazone, Rosiglitazone, Spironolactone  </a:t>
            </a:r>
            <a:endParaRPr sz="20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193700" y="350950"/>
            <a:ext cx="9144000" cy="109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Evidence-Based Approach to Treatment Strategies</a:t>
            </a:r>
            <a:endParaRPr/>
          </a:p>
        </p:txBody>
      </p:sp>
      <p:sp>
        <p:nvSpPr>
          <p:cNvPr id="133" name="Google Shape;133;p21"/>
          <p:cNvSpPr txBox="1">
            <a:spLocks noGrp="1"/>
          </p:cNvSpPr>
          <p:nvPr>
            <p:ph type="body" idx="1"/>
          </p:nvPr>
        </p:nvSpPr>
        <p:spPr>
          <a:xfrm>
            <a:off x="193700" y="889300"/>
            <a:ext cx="8541000" cy="388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t>Traditional: </a:t>
            </a:r>
            <a:endParaRPr sz="2000" b="1"/>
          </a:p>
          <a:p>
            <a:pPr marL="457200" lvl="0" indent="-355600" algn="l" rtl="0">
              <a:spcBef>
                <a:spcPts val="1600"/>
              </a:spcBef>
              <a:spcAft>
                <a:spcPts val="0"/>
              </a:spcAft>
              <a:buSzPts val="2000"/>
              <a:buChar char="●"/>
            </a:pPr>
            <a:r>
              <a:rPr lang="en" sz="2000"/>
              <a:t>Metformin, Birth Control, Weight Loss </a:t>
            </a:r>
            <a:endParaRPr sz="2000"/>
          </a:p>
          <a:p>
            <a:pPr marL="457200" lvl="0" indent="-355600" algn="l" rtl="0">
              <a:spcBef>
                <a:spcPts val="0"/>
              </a:spcBef>
              <a:spcAft>
                <a:spcPts val="0"/>
              </a:spcAft>
              <a:buSzPts val="2000"/>
              <a:buChar char="●"/>
            </a:pPr>
            <a:r>
              <a:rPr lang="en" sz="2000"/>
              <a:t>“Just eat less and exercise more”</a:t>
            </a:r>
            <a:endParaRPr sz="2000"/>
          </a:p>
          <a:p>
            <a:pPr marL="457200" lvl="0" indent="-355600" algn="l" rtl="0">
              <a:spcBef>
                <a:spcPts val="0"/>
              </a:spcBef>
              <a:spcAft>
                <a:spcPts val="0"/>
              </a:spcAft>
              <a:buSzPts val="2000"/>
              <a:buChar char="●"/>
            </a:pPr>
            <a:r>
              <a:rPr lang="en" sz="2000"/>
              <a:t>“Just lose weight” </a:t>
            </a:r>
            <a:endParaRPr sz="2000"/>
          </a:p>
          <a:p>
            <a:pPr marL="0" lvl="0" indent="0" algn="l" rtl="0">
              <a:spcBef>
                <a:spcPts val="1600"/>
              </a:spcBef>
              <a:spcAft>
                <a:spcPts val="0"/>
              </a:spcAft>
              <a:buNone/>
            </a:pPr>
            <a:r>
              <a:rPr lang="en" sz="2000" b="1"/>
              <a:t>Non-Traditional / New Approaches: </a:t>
            </a:r>
            <a:endParaRPr sz="2000" b="1"/>
          </a:p>
          <a:p>
            <a:pPr marL="457200" lvl="0" indent="-355600" algn="l" rtl="0">
              <a:spcBef>
                <a:spcPts val="1600"/>
              </a:spcBef>
              <a:spcAft>
                <a:spcPts val="0"/>
              </a:spcAft>
              <a:buSzPts val="2000"/>
              <a:buChar char="●"/>
            </a:pPr>
            <a:r>
              <a:rPr lang="en" sz="2000"/>
              <a:t>Inositol Treatment</a:t>
            </a:r>
            <a:endParaRPr sz="2000"/>
          </a:p>
          <a:p>
            <a:pPr marL="457200" lvl="0" indent="-355600" algn="l" rtl="0">
              <a:spcBef>
                <a:spcPts val="0"/>
              </a:spcBef>
              <a:spcAft>
                <a:spcPts val="0"/>
              </a:spcAft>
              <a:buSzPts val="2000"/>
              <a:buChar char="●"/>
            </a:pPr>
            <a:r>
              <a:rPr lang="en" sz="2000"/>
              <a:t>Carb Controlled Diet</a:t>
            </a:r>
            <a:endParaRPr sz="2000"/>
          </a:p>
          <a:p>
            <a:pPr marL="457200" lvl="0" indent="-355600" algn="l" rtl="0">
              <a:spcBef>
                <a:spcPts val="0"/>
              </a:spcBef>
              <a:spcAft>
                <a:spcPts val="0"/>
              </a:spcAft>
              <a:buSzPts val="2000"/>
              <a:buChar char="●"/>
            </a:pPr>
            <a:r>
              <a:rPr lang="en" sz="2000"/>
              <a:t>Low Glycemic Index Diet</a:t>
            </a:r>
            <a:endParaRPr sz="2000"/>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2551</Words>
  <Application>Microsoft Macintosh PowerPoint</Application>
  <PresentationFormat>On-screen Show (16:9)</PresentationFormat>
  <Paragraphs>122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Roboto</vt:lpstr>
      <vt:lpstr>Times New Roman</vt:lpstr>
      <vt:lpstr>Geometric</vt:lpstr>
      <vt:lpstr>Polycystic Ovary Syndrome &amp;  The Low Glycemic Index Diet  By Amy Wagner, Michaela Zimmerman &amp; Olivia Moore</vt:lpstr>
      <vt:lpstr>PIO Question</vt:lpstr>
      <vt:lpstr>What is Polycystic Ovary Syndrome (PCOS)?</vt:lpstr>
      <vt:lpstr>Causes and Risk factors related to PCOS</vt:lpstr>
      <vt:lpstr>Diagnostic Criteria for PCOS</vt:lpstr>
      <vt:lpstr>Epidemiology of PCOS</vt:lpstr>
      <vt:lpstr>PCOS &amp; Nutrition / Diet</vt:lpstr>
      <vt:lpstr>Pharmacologic</vt:lpstr>
      <vt:lpstr>Evidence-Based Approach to Treatment Strategies</vt:lpstr>
      <vt:lpstr>Research Summary</vt:lpstr>
      <vt:lpstr>Research Summary Continued </vt:lpstr>
      <vt:lpstr>Conclusion</vt:lpstr>
      <vt:lpstr>References</vt:lpstr>
      <vt:lpstr>References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Polycystic Ovary Syndrome &amp;  The Low Glycemic Index Diet  By Amy Wagner, Michaela Zimmerman &amp; Olivia Moore</dc:title>
  <cp:lastModifiedBy>Wagner, Amy S.</cp:lastModifiedBy>
  <cp:revision>2</cp:revision>
  <dcterms:modified xsi:type="dcterms:W3CDTF">2020-12-08T16:01:57Z</dcterms:modified>
</cp:coreProperties>
</file>