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9"/>
  </p:notesMasterIdLst>
  <p:sldIdLst>
    <p:sldId id="256" r:id="rId2"/>
    <p:sldId id="258" r:id="rId3"/>
    <p:sldId id="273" r:id="rId4"/>
    <p:sldId id="275" r:id="rId5"/>
    <p:sldId id="259" r:id="rId6"/>
    <p:sldId id="260" r:id="rId7"/>
    <p:sldId id="271" r:id="rId8"/>
    <p:sldId id="270" r:id="rId9"/>
    <p:sldId id="261" r:id="rId10"/>
    <p:sldId id="274" r:id="rId11"/>
    <p:sldId id="262" r:id="rId12"/>
    <p:sldId id="264" r:id="rId13"/>
    <p:sldId id="265" r:id="rId14"/>
    <p:sldId id="266" r:id="rId15"/>
    <p:sldId id="269" r:id="rId16"/>
    <p:sldId id="26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C8FA"/>
    <a:srgbClr val="B0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3"/>
    <p:restoredTop sz="61923"/>
  </p:normalViewPr>
  <p:slideViewPr>
    <p:cSldViewPr snapToGrid="0" snapToObjects="1">
      <p:cViewPr varScale="1">
        <p:scale>
          <a:sx n="67" d="100"/>
          <a:sy n="67" d="100"/>
        </p:scale>
        <p:origin x="1400" y="168"/>
      </p:cViewPr>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26D42-4240-0248-B1BB-CD906A00831D}" type="datetimeFigureOut">
              <a:rPr lang="en-US" smtClean="0"/>
              <a:t>7/19/21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9E94E-915F-4842-82AA-63F77F2EA1D8}" type="slidenum">
              <a:rPr lang="en-US" smtClean="0"/>
              <a:t>‹#›</a:t>
            </a:fld>
            <a:endParaRPr lang="en-US"/>
          </a:p>
        </p:txBody>
      </p:sp>
    </p:spTree>
    <p:extLst>
      <p:ext uri="{BB962C8B-B14F-4D97-AF65-F5344CB8AC3E}">
        <p14:creationId xmlns:p14="http://schemas.microsoft.com/office/powerpoint/2010/main" val="373874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Speaking Points: </a:t>
            </a:r>
          </a:p>
          <a:p>
            <a:pPr marL="457200" lvl="0" indent="-304800" algn="l" rtl="0">
              <a:spcBef>
                <a:spcPts val="0"/>
              </a:spcBef>
              <a:spcAft>
                <a:spcPts val="0"/>
              </a:spcAft>
              <a:buSzPts val="1200"/>
              <a:buAutoNum type="arabicParenR"/>
            </a:pPr>
            <a:r>
              <a:rPr lang="en-US" sz="1200" b="1" dirty="0"/>
              <a:t>What is PCOS: </a:t>
            </a:r>
            <a:r>
              <a:rPr lang="en-US" sz="1200" kern="1200" dirty="0">
                <a:solidFill>
                  <a:schemeClr val="tx1"/>
                </a:solidFill>
                <a:effectLst/>
                <a:latin typeface="+mn-lt"/>
                <a:ea typeface="+mn-ea"/>
                <a:cs typeface="+mn-cs"/>
              </a:rPr>
              <a:t>PCOS is a lifelong chronic disease and hormonal disorder and affects the endocrine system of women or those who have female reproductive organs, significantly during reproductive.</a:t>
            </a:r>
          </a:p>
          <a:p>
            <a:pPr marL="457200" lvl="0" indent="-304800" algn="l" rtl="0">
              <a:spcBef>
                <a:spcPts val="0"/>
              </a:spcBef>
              <a:spcAft>
                <a:spcPts val="0"/>
              </a:spcAft>
              <a:buSzPts val="1200"/>
              <a:buAutoNum type="arabicParenR"/>
            </a:pPr>
            <a:r>
              <a:rPr lang="en-US" sz="1200" b="1" dirty="0"/>
              <a:t>History/ Background:</a:t>
            </a:r>
            <a:r>
              <a:rPr lang="en-US" sz="1200" dirty="0"/>
              <a:t> </a:t>
            </a:r>
            <a:r>
              <a:rPr lang="en-US" sz="1200" dirty="0">
                <a:latin typeface="Roboto"/>
                <a:ea typeface="Roboto"/>
                <a:cs typeface="Roboto"/>
                <a:sym typeface="Roboto"/>
              </a:rPr>
              <a:t>In 1935 PCOS was when PCOS was initially described as being a syndrome by Stein and Leventhal, involving the presence of polycystic ovaries and oligomenorrhea along with symptoms such as hirsutism, acne, overweight and obesity </a:t>
            </a:r>
            <a:endParaRPr lang="en-US" sz="1200" b="1" dirty="0"/>
          </a:p>
          <a:p>
            <a:pPr marL="457200" lvl="0" indent="-304800" algn="l" rtl="0">
              <a:spcBef>
                <a:spcPts val="0"/>
              </a:spcBef>
              <a:spcAft>
                <a:spcPts val="0"/>
              </a:spcAft>
              <a:buSzPts val="1200"/>
              <a:buAutoNum type="arabicParenR"/>
            </a:pPr>
            <a:r>
              <a:rPr lang="en-US" sz="1200" b="1" dirty="0"/>
              <a:t>Pathogenesis: </a:t>
            </a:r>
            <a:r>
              <a:rPr lang="en-US" sz="1200" kern="1200" dirty="0">
                <a:solidFill>
                  <a:schemeClr val="tx1"/>
                </a:solidFill>
                <a:effectLst/>
                <a:latin typeface="+mn-lt"/>
                <a:ea typeface="+mn-ea"/>
                <a:cs typeface="+mn-cs"/>
              </a:rPr>
              <a:t>The etiology and pathogenesis of PCOS is unknown and further research is needed to understand why PCOS affects six to twelve percent (approximately five million women) of reproductive-aged women in the United States alone.</a:t>
            </a:r>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2</a:t>
            </a:fld>
            <a:endParaRPr lang="en-US"/>
          </a:p>
        </p:txBody>
      </p:sp>
    </p:spTree>
    <p:extLst>
      <p:ext uri="{BB962C8B-B14F-4D97-AF65-F5344CB8AC3E}">
        <p14:creationId xmlns:p14="http://schemas.microsoft.com/office/powerpoint/2010/main" val="122177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11</a:t>
            </a:fld>
            <a:endParaRPr lang="en-US"/>
          </a:p>
        </p:txBody>
      </p:sp>
    </p:spTree>
    <p:extLst>
      <p:ext uri="{BB962C8B-B14F-4D97-AF65-F5344CB8AC3E}">
        <p14:creationId xmlns:p14="http://schemas.microsoft.com/office/powerpoint/2010/main" val="110644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five studies analyzed data on how an herbal supplement affects biochemical androgen levels. Androgens that were analyzed through biochemical testing across all five studies include testosterone, free testosterone, total testosterone, and DHEAS. Four of the five studies found a statistically significant decrease in androgen levels in young women with PCOS after treatment of herbal supplements (herbal supplements treated with or without medications) including studies done by Ainehchi et al. in 2020, Akdogan et al. in 2007, Grant in 2010, and Luan and Sun in 2015.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study found that women who were treated with an herbal mixture (700 mg herbal mixture composed of </a:t>
            </a:r>
            <a:r>
              <a:rPr lang="en-US" sz="1200" i="1" kern="1200" dirty="0">
                <a:solidFill>
                  <a:schemeClr val="tx1"/>
                </a:solidFill>
                <a:effectLst/>
                <a:latin typeface="+mn-lt"/>
                <a:ea typeface="+mn-ea"/>
                <a:cs typeface="+mn-cs"/>
              </a:rPr>
              <a:t>Mentha spicata, Zingiber officinale, Cinnamomum zeylancium,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Citrus sinensis- sweet orange group)</a:t>
            </a:r>
            <a:r>
              <a:rPr lang="en-US" sz="1200" kern="1200" dirty="0">
                <a:solidFill>
                  <a:schemeClr val="tx1"/>
                </a:solidFill>
                <a:effectLst/>
                <a:latin typeface="+mn-lt"/>
                <a:ea typeface="+mn-ea"/>
                <a:cs typeface="+mn-cs"/>
              </a:rPr>
              <a:t> daily for three months had a statistically significant decrease in total testosterone levels after treatment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.022) as compared to the women treated with only clomiphene citrate (CC), but did not result in a statistically significant decrease in free testosterone levels after treatment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.204) as compared to women treated with only CC (Ainehchi et al., 2020). After treatment, free testosterone was significantly decreased in women who were treated with the herbal mixture plus 50-150mg CC daily for three months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 .001) but did not result in a statistically significant decrease in total testosterone levels after treatment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.099) as compared to women treated with only CC (Ainehchi et al., 2020).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study found that PCOS young women who were treated with for five days with 250mL of herbal tea consisting of </a:t>
            </a:r>
            <a:r>
              <a:rPr lang="en-US" sz="1200" i="1" kern="1200" dirty="0">
                <a:solidFill>
                  <a:schemeClr val="tx1"/>
                </a:solidFill>
                <a:effectLst/>
                <a:latin typeface="+mn-lt"/>
                <a:ea typeface="+mn-ea"/>
                <a:cs typeface="+mn-cs"/>
              </a:rPr>
              <a:t>M. Spicata </a:t>
            </a:r>
            <a:r>
              <a:rPr lang="en-US" sz="1200" kern="1200" dirty="0">
                <a:solidFill>
                  <a:schemeClr val="tx1"/>
                </a:solidFill>
                <a:effectLst/>
                <a:latin typeface="+mn-lt"/>
                <a:ea typeface="+mn-ea"/>
                <a:cs typeface="+mn-cs"/>
              </a:rPr>
              <a:t>(spearmint) twice a day over the course of 5 days during their follicular phase of their menstrual cycles, had a statistically significant decrease in free testosterone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 .05), but no significant decrease in total testosterone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&gt; .05) nor DHEAS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&gt; .05) after treatment (Akdogan et al., 2007).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third study did not find any statistically significant changes in total testosterone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&gt; .05) and free testosterone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&gt; .05) after treatment of 100gm spironolactone plus 3.5gm licorice twice a day over a duration of two months in young women with hirsutism and PCOS (Armanini et al., 2007).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fourth study found that young women with PCOS had a statistically significant decrease in both free testosterone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&lt; .05) and total testosterone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&lt; .05) levels but not DHEAS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&gt;.05) levels after the treatment of spearmint tea (unspecified dose) twice a day over the course of one average menstrual cycle length (Grant, 2010).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the fifth study found that young women with PCOS treated with 10 μM of glabridin (a licorice extract) per day had a statistically significant decrease in serum testosterone levels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.04) after twelve months of treatment Luan &amp; Sun, 2015).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Overall, most of the studies in this systematic review found that herbal supplements can help lower biochemical androgen levels in young women with PCOS including, serum testosterone, free testosterone, total testosterone, and DHEAS. Therefore, the data collected from this systematic review supports the notion that herbal supplements can improve biochemical androgen levels in young women with PCOS. </a:t>
            </a:r>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12</a:t>
            </a:fld>
            <a:endParaRPr lang="en-US"/>
          </a:p>
        </p:txBody>
      </p:sp>
    </p:spTree>
    <p:extLst>
      <p:ext uri="{BB962C8B-B14F-4D97-AF65-F5344CB8AC3E}">
        <p14:creationId xmlns:p14="http://schemas.microsoft.com/office/powerpoint/2010/main" val="21886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of the five studies analyzed clinical features and manifestations of hyperandrogenism in young women with PCOS including Ainehchi et al. (2020), Grant (2010), and Luan and Sun (2015). Clinical features include acne and hirsutism.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study done by Ainehchi et al. (2020), found that young women with PCOS who were treated with an herbal mixture (previously defined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or an herbal mixture plus 50-150mg CC daily for three months had a statistically significant improvement in both hirsutism (herbal only treatment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.001); herbal plus CC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.001) treatment) and acne (herbal only treatment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.008); herbal plus CC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 .001)).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study done by Grant (2010) found that young women with PCOS, treated with spearmint tea (unspecified dose) twice a day over the course of one average menstrual cycle length, had a statistically significant decrease in hirsutism based on a subjective assessment (modified DQLI)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&lt; .05) after treatment but did not have a statistically significant improvement in hirsutism based on an objective assessment score (</a:t>
            </a:r>
            <a:r>
              <a:rPr lang="en-US" sz="1200" kern="1200" dirty="0" err="1">
                <a:solidFill>
                  <a:schemeClr val="tx1"/>
                </a:solidFill>
                <a:effectLst/>
                <a:latin typeface="+mn-lt"/>
                <a:ea typeface="+mn-ea"/>
                <a:cs typeface="+mn-cs"/>
              </a:rPr>
              <a:t>Ferriman-Galwey</a:t>
            </a:r>
            <a:r>
              <a:rPr lang="en-US" sz="1200" kern="1200" dirty="0">
                <a:solidFill>
                  <a:schemeClr val="tx1"/>
                </a:solidFill>
                <a:effectLst/>
                <a:latin typeface="+mn-lt"/>
                <a:ea typeface="+mn-ea"/>
                <a:cs typeface="+mn-cs"/>
              </a:rPr>
              <a:t> scores)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.12) after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 study done by Luan and Sun (2015) found that young women with PCOS, treated with 10 μM of glabridin per day for a duration of 12 months, had a statistically significant decrease in “Hirsutism Scores”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value not listed), but did not have a statistically significant decrease in hirsutism based on objective </a:t>
            </a:r>
            <a:r>
              <a:rPr lang="en-US" sz="1200" kern="1200" dirty="0" err="1">
                <a:solidFill>
                  <a:schemeClr val="tx1"/>
                </a:solidFill>
                <a:effectLst/>
                <a:latin typeface="+mn-lt"/>
                <a:ea typeface="+mn-ea"/>
                <a:cs typeface="+mn-cs"/>
              </a:rPr>
              <a:t>Ferriman</a:t>
            </a:r>
            <a:r>
              <a:rPr lang="en-US" sz="1200" kern="1200" dirty="0">
                <a:solidFill>
                  <a:schemeClr val="tx1"/>
                </a:solidFill>
                <a:effectLst/>
                <a:latin typeface="+mn-lt"/>
                <a:ea typeface="+mn-ea"/>
                <a:cs typeface="+mn-cs"/>
              </a:rPr>
              <a:t>-Gallwey scores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there is not enough information and data to determine whether or not herbal supplements can improve clinical features and manifestations of hyperandrogenism such as hirsutism and acne based on the studies from this systematic review. Therefore, at this time, it is inconclusive to determine the effect herbal supplements have on improving clinical manifestations of hyperandrogenism in young women with PCOS. </a:t>
            </a:r>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13</a:t>
            </a:fld>
            <a:endParaRPr lang="en-US"/>
          </a:p>
        </p:txBody>
      </p:sp>
    </p:spTree>
    <p:extLst>
      <p:ext uri="{BB962C8B-B14F-4D97-AF65-F5344CB8AC3E}">
        <p14:creationId xmlns:p14="http://schemas.microsoft.com/office/powerpoint/2010/main" val="165740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studies agreed, to some degree, that elevated androgen levels in young women with PCOS can be decreased by the treatment of various herbal supplements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difficult to compare findings from each study to one another because they do not study the exact same herbal supplement treatment. Some studies have combined treatments of several herbs, some have herbal supplements with medications, and some have one isolated herb as a supplement (such as spearmint alone).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major reason why more studies need to be conducted to determine what effect individual or isolated herbal supplements have on androgen levels in women with PCOS. </a:t>
            </a:r>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14</a:t>
            </a:fld>
            <a:endParaRPr lang="en-US"/>
          </a:p>
        </p:txBody>
      </p:sp>
    </p:spTree>
    <p:extLst>
      <p:ext uri="{BB962C8B-B14F-4D97-AF65-F5344CB8AC3E}">
        <p14:creationId xmlns:p14="http://schemas.microsoft.com/office/powerpoint/2010/main" val="343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Only two of the five studies in this systematic review were gold standard RCT’s both of which used randomization and blinding to reduce the chance of bias (Ainehchi et al., 2020; Grant, 2010). The Both were rated as strong studies with positive ratings from the QCC.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remaining three studies were experimental studies, all of which resulted in neutral (</a:t>
            </a:r>
            <a:r>
              <a:rPr lang="en-US" sz="1200" kern="1200" dirty="0" err="1">
                <a:solidFill>
                  <a:schemeClr val="tx1"/>
                </a:solidFill>
                <a:effectLst/>
                <a:latin typeface="+mn-lt"/>
                <a:ea typeface="+mn-ea"/>
                <a:cs typeface="+mn-cs"/>
              </a:rPr>
              <a:t>Ø</a:t>
            </a:r>
            <a:r>
              <a:rPr lang="en-US" sz="1200" kern="1200" dirty="0">
                <a:solidFill>
                  <a:schemeClr val="tx1"/>
                </a:solidFill>
                <a:effectLst/>
                <a:latin typeface="+mn-lt"/>
                <a:ea typeface="+mn-ea"/>
                <a:cs typeface="+mn-cs"/>
              </a:rPr>
              <a:t>) ratings from the QCC due to the majority of the three studies lacking clarity (Akdogan et al., 2007; Armanini et al., 2007; Luan &amp; Sun, 2015).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Major limitations to most of the studies in this review were that they had small sample sizes and too short of treatment periods to determine accurate effects of the relationship of the respected treatments on androgen levels (Ainehchi et al., 2020; Akdogan et al., 2007; Armanini et al., 2007; Grant, 2010).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limitation of the last study was that there was no control group to compare results of the treatment (Luan &amp; Sun, 2015).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limitation was that some studies obtained data on acne and hirsutism subjectively, which provides data that is not as reliable and valid as objectively measured data (Ainehchi et al., 2020; Grant, 2010).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overall limitation of the systematic review was that the inclusion and exclusion criteria resulted in only five studies fitting the criteria to be reviewed and included in this systematic review. Because studies were limited to English, this could mean that quality studies were excluded from being reviewed and adding quality information to this review.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limitation was that multiple herbal remedies were included in the review and the search was not limited to one herb’s effect on androgens because there were not enough human studies on a single herb. Therefore, the search broadly evaluated the effect several herbs had on androgens rather than looking at several studies showing data on one herb’s effect on androgens in this population.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strength of this review was that all study populations consisted of young (premenopausal) women with PCOS who presented with elevated androgens.</a:t>
            </a:r>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15</a:t>
            </a:fld>
            <a:endParaRPr lang="en-US"/>
          </a:p>
        </p:txBody>
      </p:sp>
    </p:spTree>
    <p:extLst>
      <p:ext uri="{BB962C8B-B14F-4D97-AF65-F5344CB8AC3E}">
        <p14:creationId xmlns:p14="http://schemas.microsoft.com/office/powerpoint/2010/main" val="226480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Based on the studies from this systematic review, it is evident that herbal supplements (spearmint, ginger, cinnamon, sweet orange groups, glabridin) can significantly lower biochemical androgen levels and can significantly improving clinical features (acne and hirsutism) of elevated androgens in young women with PCOS.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It is impossible at this time to give a definitive answer on what supplement, how much, and for how long women with PCOS would need treatment for to ameliorate elevated androgen symptoms due to the fact that the treatment was not identical across all studies included in this review. For example, some studies had an intervention consisting of spearmint, while others had an intervention consisting of a mix of several herbal supplements.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conclusion resulted in a final grade of II (fair) overall. Further research must be conducted on human subjects with PCOS. Further research should also include studies that look at isolated, individual herbal supplement treatment on this population without medicine or multiple herbal components in one study or review</a:t>
            </a:r>
            <a:r>
              <a:rPr lang="en-US" dirty="0">
                <a:effectLst/>
              </a:rPr>
              <a:t> </a:t>
            </a:r>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16</a:t>
            </a:fld>
            <a:endParaRPr lang="en-US"/>
          </a:p>
        </p:txBody>
      </p:sp>
    </p:spTree>
    <p:extLst>
      <p:ext uri="{BB962C8B-B14F-4D97-AF65-F5344CB8AC3E}">
        <p14:creationId xmlns:p14="http://schemas.microsoft.com/office/powerpoint/2010/main" val="225318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17</a:t>
            </a:fld>
            <a:endParaRPr lang="en-US"/>
          </a:p>
        </p:txBody>
      </p:sp>
    </p:spTree>
    <p:extLst>
      <p:ext uri="{BB962C8B-B14F-4D97-AF65-F5344CB8AC3E}">
        <p14:creationId xmlns:p14="http://schemas.microsoft.com/office/powerpoint/2010/main" val="223180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Speaking Points: </a:t>
            </a:r>
          </a:p>
          <a:p>
            <a:pPr marL="0" lvl="0" indent="457200" algn="l" rtl="0">
              <a:lnSpc>
                <a:spcPct val="115000"/>
              </a:lnSpc>
              <a:spcBef>
                <a:spcPts val="0"/>
              </a:spcBef>
              <a:spcAft>
                <a:spcPts val="0"/>
              </a:spcAft>
              <a:buNone/>
            </a:pPr>
            <a:r>
              <a:rPr lang="en-US" sz="1200" b="1" i="1" dirty="0">
                <a:latin typeface="Roboto"/>
                <a:ea typeface="Roboto"/>
                <a:cs typeface="Roboto"/>
                <a:sym typeface="Roboto"/>
              </a:rPr>
              <a:t>→ Diagnosis of PCOS must meet 2 of the 3 following Rotterdam criteria:</a:t>
            </a:r>
          </a:p>
          <a:p>
            <a:pPr marL="0" lvl="0" indent="457200" algn="l" rtl="0">
              <a:lnSpc>
                <a:spcPct val="115000"/>
              </a:lnSpc>
              <a:spcBef>
                <a:spcPts val="0"/>
              </a:spcBef>
              <a:spcAft>
                <a:spcPts val="0"/>
              </a:spcAft>
              <a:buNone/>
            </a:pPr>
            <a:endParaRPr lang="en-US" sz="1200" b="1" dirty="0"/>
          </a:p>
          <a:p>
            <a:pPr marL="457200" lvl="0" indent="-304800" algn="l" rtl="0">
              <a:spcBef>
                <a:spcPts val="1600"/>
              </a:spcBef>
              <a:spcAft>
                <a:spcPts val="0"/>
              </a:spcAft>
              <a:buSzPts val="1200"/>
              <a:buAutoNum type="arabicParenR"/>
            </a:pPr>
            <a:r>
              <a:rPr lang="en-US" sz="1200" b="1" dirty="0"/>
              <a:t>Polycystic Ovaries-  </a:t>
            </a:r>
            <a:r>
              <a:rPr lang="en-US" sz="1200" dirty="0">
                <a:latin typeface="Roboto"/>
                <a:ea typeface="Roboto"/>
                <a:cs typeface="Roboto"/>
                <a:sym typeface="Roboto"/>
              </a:rPr>
              <a:t>Clusters or accumulations of cysts or fluid filled sacs in or on ovaries causing enlargement of the ovaries. </a:t>
            </a:r>
            <a:r>
              <a:rPr lang="en-US" sz="1200" dirty="0"/>
              <a:t>This can be identified via a pelvic ultrasound. These cysts are commonly referred to as a ”string of pearls” due to their appearance. </a:t>
            </a:r>
          </a:p>
          <a:p>
            <a:pPr marL="457200" lvl="0" indent="-304800" algn="l" rtl="0">
              <a:spcBef>
                <a:spcPts val="0"/>
              </a:spcBef>
              <a:spcAft>
                <a:spcPts val="0"/>
              </a:spcAft>
              <a:buSzPts val="1200"/>
              <a:buAutoNum type="arabicParenR"/>
            </a:pPr>
            <a:r>
              <a:rPr lang="en-US" sz="1200" b="1" dirty="0"/>
              <a:t>Oligomenorrhea- </a:t>
            </a:r>
            <a:r>
              <a:rPr lang="en-US" sz="1200" dirty="0">
                <a:latin typeface="Roboto"/>
                <a:ea typeface="Roboto"/>
                <a:cs typeface="Roboto"/>
                <a:sym typeface="Roboto"/>
              </a:rPr>
              <a:t> Irregular periods (missing or skipping periods, and periods last longer or shorter than the average cycle length). This criteria also including periods that are extraordinarily heavy. </a:t>
            </a:r>
            <a:r>
              <a:rPr lang="en-US" sz="1200" dirty="0"/>
              <a:t>This can be identified through physical exams, blood tests, observations of menstrual cycle, and pelvic ultrasounds.</a:t>
            </a:r>
          </a:p>
          <a:p>
            <a:pPr marL="457200" lvl="0" indent="-304800" algn="l" rtl="0">
              <a:spcBef>
                <a:spcPts val="0"/>
              </a:spcBef>
              <a:spcAft>
                <a:spcPts val="0"/>
              </a:spcAft>
              <a:buSzPts val="1200"/>
              <a:buAutoNum type="arabicParenR"/>
            </a:pPr>
            <a:r>
              <a:rPr lang="en-US" sz="1200" b="1" dirty="0"/>
              <a:t>Hyperandrogenism-</a:t>
            </a:r>
            <a:r>
              <a:rPr lang="en-US" sz="1200" dirty="0"/>
              <a:t> </a:t>
            </a:r>
            <a:r>
              <a:rPr lang="en-US" sz="1200" dirty="0">
                <a:latin typeface="Roboto"/>
                <a:ea typeface="Roboto"/>
                <a:cs typeface="Roboto"/>
                <a:sym typeface="Roboto"/>
              </a:rPr>
              <a:t>High levels of androgens in women which may present as high levels of testosterone in the blood, hirsutism (excessive facial, back, and chest hair growth), alopecia, acne, and central obesity. </a:t>
            </a:r>
            <a:r>
              <a:rPr lang="en-US" sz="1200" dirty="0"/>
              <a:t>Elevated androgens can be identified via blood tests, and through observations of physical, clinical presentations in patients. Some biochemical labs that can show hyperandrogenism include serum testosterone including free and total testosterone, DHEA &amp; DHEAS (a types of androgen or male sex hormone). </a:t>
            </a:r>
            <a:endParaRPr lang="en-US" dirty="0"/>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3</a:t>
            </a:fld>
            <a:endParaRPr lang="en-US"/>
          </a:p>
        </p:txBody>
      </p:sp>
    </p:spTree>
    <p:extLst>
      <p:ext uri="{BB962C8B-B14F-4D97-AF65-F5344CB8AC3E}">
        <p14:creationId xmlns:p14="http://schemas.microsoft.com/office/powerpoint/2010/main" val="330792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4</a:t>
            </a:fld>
            <a:endParaRPr lang="en-US"/>
          </a:p>
        </p:txBody>
      </p:sp>
    </p:spTree>
    <p:extLst>
      <p:ext uri="{BB962C8B-B14F-4D97-AF65-F5344CB8AC3E}">
        <p14:creationId xmlns:p14="http://schemas.microsoft.com/office/powerpoint/2010/main" val="127118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5</a:t>
            </a:fld>
            <a:endParaRPr lang="en-US"/>
          </a:p>
        </p:txBody>
      </p:sp>
    </p:spTree>
    <p:extLst>
      <p:ext uri="{BB962C8B-B14F-4D97-AF65-F5344CB8AC3E}">
        <p14:creationId xmlns:p14="http://schemas.microsoft.com/office/powerpoint/2010/main" val="262934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An electronic literature search was conducted during May and June of 2021 to identify studies published between 2004 and 2021via the following databases: Academic Search Ultimate, Agricola, Biological Abstracts, E- Journals, MEDLINE Complete, Alt Health Watch and CINAHL Complete through eBook Clinical Collection (EBSCO), as well as Google Scholar. Participants were women with PCOS aged 18-42 and treated with various herbal supplements. Articles included in this systematic review were critically appraised via the Quality Criteria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aim of this systematic review is to identify what effect herbal supplements have on reducing androgens in young women with PCOS.</a:t>
            </a:r>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6</a:t>
            </a:fld>
            <a:endParaRPr lang="en-US"/>
          </a:p>
        </p:txBody>
      </p:sp>
    </p:spTree>
    <p:extLst>
      <p:ext uri="{BB962C8B-B14F-4D97-AF65-F5344CB8AC3E}">
        <p14:creationId xmlns:p14="http://schemas.microsoft.com/office/powerpoint/2010/main" val="320691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search terms were use in various combinations to identify quality articles to be included in this review. </a:t>
            </a:r>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7</a:t>
            </a:fld>
            <a:endParaRPr lang="en-US"/>
          </a:p>
        </p:txBody>
      </p:sp>
    </p:spTree>
    <p:extLst>
      <p:ext uri="{BB962C8B-B14F-4D97-AF65-F5344CB8AC3E}">
        <p14:creationId xmlns:p14="http://schemas.microsoft.com/office/powerpoint/2010/main" val="171449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Pre-defined inclusion and exclusion criteria were used to select studies for this review to minimize bias from the researcher during the selection process. To minimize bias, all studies that met the inclusion criteria and did not meet the exclusion criteria were all reviewed regardless of the effectiveness the herbal remedies had on reducing androgens in women with hirsutism. Also, articles were included in the review regardless of their Quality Criteria Checklist ratings. </a:t>
            </a:r>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8</a:t>
            </a:fld>
            <a:endParaRPr lang="en-US"/>
          </a:p>
        </p:txBody>
      </p:sp>
    </p:spTree>
    <p:extLst>
      <p:ext uri="{BB962C8B-B14F-4D97-AF65-F5344CB8AC3E}">
        <p14:creationId xmlns:p14="http://schemas.microsoft.com/office/powerpoint/2010/main" val="211504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total of sixty-three articles were found through various databases across EBSCO, and throughout Google Scholar. A full list of databases that were searched through EBSCO is recorded under the Search Strategy section of this systematic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total of twenty-seven duplicate studies were removed and the remaining thirty-six articles were screened. Of the thirty-six screened articles, twenty-eight were excluded because they did not meet the inclusion criteria. Of the thirty-six screened articles, eight were eligible to be analyzed to determine whether or not they were appropriate to be included in this study. Of the eight full text articles analyzed, three of them were excluded due to the following reasons: studies were excluded if they did not have any human participating subjects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 2); studies were excluded if they did not include outcomes identified in the inclusion criteria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left a total of five viable articles to be analyzed and included in this systematic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of the five articles are Randomized Controlled Trials (RCT) (Ainehchi et al., 2020; Grant, 2010) and the remaining three articles are Experimental Studies (Akdogan et al, 2007; Armanini et al., 2007; Luan &amp; Sun, 2015).</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9</a:t>
            </a:fld>
            <a:endParaRPr lang="en-US"/>
          </a:p>
        </p:txBody>
      </p:sp>
    </p:spTree>
    <p:extLst>
      <p:ext uri="{BB962C8B-B14F-4D97-AF65-F5344CB8AC3E}">
        <p14:creationId xmlns:p14="http://schemas.microsoft.com/office/powerpoint/2010/main" val="105484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RCT’s were awarded positive ratings on the Quality Criteria Checklist, while the 3 Experimental Studies were awarded neutral ratings on the Quality Criteria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RCT by Ainehchi et al. (2020) evaluated the effect an herbal mixture plus clomiphene citrate (CC); a drug used to treat female infertility) had on treating symptoms of PCOS.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RCT by Grant (2010) expanded on previous research in order to evaluate whether or not spearmint tea can reduce androgen levels and improve clinical features of PCOS in PCOS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experimental study by Akdogan et al. (2007), evaluated the effect spearmint tea had on androgen levels in women with hirsutism and PCOS.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experimental study by Armanini et al. (2007) evaluated the effect spironolactone (SP; a drug which is an “antagonist of mineralocorticoid and androgen receptors”) plus licorice had on androgen levels in women with PCOS.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the third experimental study by Luan and Sun (2015) evaluated what hypoglycemic effects glabridin (from licorice) had on women with PCOS, but during their study, they were able to evaluate what effect glabridin had on testosterone levels and hirsutism in women with PCOS. </a:t>
            </a:r>
          </a:p>
          <a:p>
            <a:endParaRPr lang="en-US" dirty="0"/>
          </a:p>
        </p:txBody>
      </p:sp>
      <p:sp>
        <p:nvSpPr>
          <p:cNvPr id="4" name="Slide Number Placeholder 3"/>
          <p:cNvSpPr>
            <a:spLocks noGrp="1"/>
          </p:cNvSpPr>
          <p:nvPr>
            <p:ph type="sldNum" sz="quarter" idx="5"/>
          </p:nvPr>
        </p:nvSpPr>
        <p:spPr/>
        <p:txBody>
          <a:bodyPr/>
          <a:lstStyle/>
          <a:p>
            <a:fld id="{5769E94E-915F-4842-82AA-63F77F2EA1D8}" type="slidenum">
              <a:rPr lang="en-US" smtClean="0"/>
              <a:t>10</a:t>
            </a:fld>
            <a:endParaRPr lang="en-US"/>
          </a:p>
        </p:txBody>
      </p:sp>
    </p:spTree>
    <p:extLst>
      <p:ext uri="{BB962C8B-B14F-4D97-AF65-F5344CB8AC3E}">
        <p14:creationId xmlns:p14="http://schemas.microsoft.com/office/powerpoint/2010/main" val="202494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237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326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823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9835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0527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912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5054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6628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0897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684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7/19/21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9464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7/19/21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5839896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ame 37">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458FC4F-2485-0146-A74E-B4713F8D907A}"/>
              </a:ext>
            </a:extLst>
          </p:cNvPr>
          <p:cNvSpPr>
            <a:spLocks noGrp="1"/>
          </p:cNvSpPr>
          <p:nvPr>
            <p:ph type="ctrTitle"/>
          </p:nvPr>
        </p:nvSpPr>
        <p:spPr>
          <a:xfrm>
            <a:off x="842211" y="745959"/>
            <a:ext cx="10563725" cy="3037608"/>
          </a:xfrm>
        </p:spPr>
        <p:txBody>
          <a:bodyPr>
            <a:normAutofit/>
          </a:bodyPr>
          <a:lstStyle/>
          <a:p>
            <a:r>
              <a:rPr lang="en-US" sz="3500" dirty="0">
                <a:solidFill>
                  <a:schemeClr val="bg1"/>
                </a:solidFill>
              </a:rPr>
              <a:t>Herbal supplements effect on ameliorating biochemical and clinical features of elevated androgen levels (hyperandrogenism) in young women with Polycystic Ovary Syndrome (PCOS): A systematic review</a:t>
            </a:r>
          </a:p>
        </p:txBody>
      </p:sp>
      <p:sp>
        <p:nvSpPr>
          <p:cNvPr id="3" name="Subtitle 2">
            <a:extLst>
              <a:ext uri="{FF2B5EF4-FFF2-40B4-BE49-F238E27FC236}">
                <a16:creationId xmlns:a16="http://schemas.microsoft.com/office/drawing/2014/main" id="{E9E1EA0A-FF90-F242-A2DB-8B0BE708A12C}"/>
              </a:ext>
            </a:extLst>
          </p:cNvPr>
          <p:cNvSpPr>
            <a:spLocks noGrp="1"/>
          </p:cNvSpPr>
          <p:nvPr>
            <p:ph type="subTitle" idx="1"/>
          </p:nvPr>
        </p:nvSpPr>
        <p:spPr>
          <a:xfrm>
            <a:off x="6354773" y="4582362"/>
            <a:ext cx="5370389" cy="562441"/>
          </a:xfrm>
        </p:spPr>
        <p:txBody>
          <a:bodyPr>
            <a:normAutofit/>
          </a:bodyPr>
          <a:lstStyle/>
          <a:p>
            <a:r>
              <a:rPr lang="en-US" sz="2200" dirty="0">
                <a:solidFill>
                  <a:srgbClr val="FFFFFF"/>
                </a:solidFill>
              </a:rPr>
              <a:t>By Amy Wagner, RD, LDN</a:t>
            </a:r>
          </a:p>
        </p:txBody>
      </p:sp>
      <p:pic>
        <p:nvPicPr>
          <p:cNvPr id="12" name="Picture 11" descr="Black teapot and cup set">
            <a:extLst>
              <a:ext uri="{FF2B5EF4-FFF2-40B4-BE49-F238E27FC236}">
                <a16:creationId xmlns:a16="http://schemas.microsoft.com/office/drawing/2014/main" id="{B2233117-0316-324F-864E-8295D8C29FF3}"/>
              </a:ext>
            </a:extLst>
          </p:cNvPr>
          <p:cNvPicPr>
            <a:picLocks noChangeAspect="1"/>
          </p:cNvPicPr>
          <p:nvPr/>
        </p:nvPicPr>
        <p:blipFill>
          <a:blip r:embed="rId2"/>
          <a:stretch>
            <a:fillRect/>
          </a:stretch>
        </p:blipFill>
        <p:spPr>
          <a:xfrm>
            <a:off x="1465985" y="4194430"/>
            <a:ext cx="2554411" cy="1704635"/>
          </a:xfrm>
          <a:prstGeom prst="rect">
            <a:avLst/>
          </a:prstGeom>
        </p:spPr>
      </p:pic>
    </p:spTree>
    <p:extLst>
      <p:ext uri="{BB962C8B-B14F-4D97-AF65-F5344CB8AC3E}">
        <p14:creationId xmlns:p14="http://schemas.microsoft.com/office/powerpoint/2010/main" val="30145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C663-3D31-6F49-81DD-99A025917E0F}"/>
              </a:ext>
            </a:extLst>
          </p:cNvPr>
          <p:cNvSpPr>
            <a:spLocks noGrp="1"/>
          </p:cNvSpPr>
          <p:nvPr>
            <p:ph type="title"/>
          </p:nvPr>
        </p:nvSpPr>
        <p:spPr/>
        <p:txBody>
          <a:bodyPr/>
          <a:lstStyle/>
          <a:p>
            <a:r>
              <a:rPr lang="en-US" dirty="0">
                <a:solidFill>
                  <a:schemeClr val="accent1">
                    <a:lumMod val="60000"/>
                    <a:lumOff val="40000"/>
                  </a:schemeClr>
                </a:solidFill>
              </a:rPr>
              <a:t>Results: Included Studies </a:t>
            </a:r>
          </a:p>
        </p:txBody>
      </p:sp>
      <p:graphicFrame>
        <p:nvGraphicFramePr>
          <p:cNvPr id="4" name="Table 4">
            <a:extLst>
              <a:ext uri="{FF2B5EF4-FFF2-40B4-BE49-F238E27FC236}">
                <a16:creationId xmlns:a16="http://schemas.microsoft.com/office/drawing/2014/main" id="{2F77FDAE-F6D3-2D4A-A752-A28B30F36634}"/>
              </a:ext>
            </a:extLst>
          </p:cNvPr>
          <p:cNvGraphicFramePr>
            <a:graphicFrameLocks noGrp="1"/>
          </p:cNvGraphicFramePr>
          <p:nvPr>
            <p:ph idx="1"/>
            <p:extLst>
              <p:ext uri="{D42A27DB-BD31-4B8C-83A1-F6EECF244321}">
                <p14:modId xmlns:p14="http://schemas.microsoft.com/office/powerpoint/2010/main" val="952821692"/>
              </p:ext>
            </p:extLst>
          </p:nvPr>
        </p:nvGraphicFramePr>
        <p:xfrm>
          <a:off x="838200" y="1856316"/>
          <a:ext cx="10515600" cy="4060828"/>
        </p:xfrm>
        <a:graphic>
          <a:graphicData uri="http://schemas.openxmlformats.org/drawingml/2006/table">
            <a:tbl>
              <a:tblPr firstRow="1" bandRow="1">
                <a:tableStyleId>{5C22544A-7EE6-4342-B048-85BDC9FD1C3A}</a:tableStyleId>
              </a:tblPr>
              <a:tblGrid>
                <a:gridCol w="2751667">
                  <a:extLst>
                    <a:ext uri="{9D8B030D-6E8A-4147-A177-3AD203B41FA5}">
                      <a16:colId xmlns:a16="http://schemas.microsoft.com/office/drawing/2014/main" val="3481529403"/>
                    </a:ext>
                  </a:extLst>
                </a:gridCol>
                <a:gridCol w="7763933">
                  <a:extLst>
                    <a:ext uri="{9D8B030D-6E8A-4147-A177-3AD203B41FA5}">
                      <a16:colId xmlns:a16="http://schemas.microsoft.com/office/drawing/2014/main" val="1885824201"/>
                    </a:ext>
                  </a:extLst>
                </a:gridCol>
              </a:tblGrid>
              <a:tr h="480484">
                <a:tc>
                  <a:txBody>
                    <a:bodyPr/>
                    <a:lstStyle/>
                    <a:p>
                      <a:pPr algn="ctr"/>
                      <a:r>
                        <a:rPr lang="en-US" dirty="0"/>
                        <a:t>Articles</a:t>
                      </a:r>
                    </a:p>
                  </a:txBody>
                  <a:tcPr/>
                </a:tc>
                <a:tc>
                  <a:txBody>
                    <a:bodyPr/>
                    <a:lstStyle/>
                    <a:p>
                      <a:pPr algn="ctr"/>
                      <a:r>
                        <a:rPr lang="en-US" dirty="0"/>
                        <a:t> What They Evaluated</a:t>
                      </a:r>
                    </a:p>
                  </a:txBody>
                  <a:tcPr/>
                </a:tc>
                <a:extLst>
                  <a:ext uri="{0D108BD9-81ED-4DB2-BD59-A6C34878D82A}">
                    <a16:rowId xmlns:a16="http://schemas.microsoft.com/office/drawing/2014/main" val="1113638530"/>
                  </a:ext>
                </a:extLst>
              </a:tr>
              <a:tr h="666486">
                <a:tc>
                  <a:txBody>
                    <a:bodyPr/>
                    <a:lstStyle/>
                    <a:p>
                      <a:r>
                        <a:rPr lang="en-US" dirty="0"/>
                        <a:t>Ainehchi et al. (2020)</a:t>
                      </a:r>
                    </a:p>
                    <a:p>
                      <a:r>
                        <a:rPr lang="en-US" dirty="0"/>
                        <a:t>RCT; +</a:t>
                      </a:r>
                    </a:p>
                  </a:txBody>
                  <a:tcPr/>
                </a:tc>
                <a:tc>
                  <a:txBody>
                    <a:bodyPr/>
                    <a:lstStyle/>
                    <a:p>
                      <a:r>
                        <a:rPr lang="en-US" sz="1800" kern="1200" dirty="0">
                          <a:solidFill>
                            <a:schemeClr val="tx1"/>
                          </a:solidFill>
                          <a:effectLst/>
                          <a:latin typeface="+mn-lt"/>
                          <a:ea typeface="+mn-ea"/>
                          <a:cs typeface="+mn-cs"/>
                        </a:rPr>
                        <a:t>Evaluated the effect an herbal mixture plus clomiphene citrate (CC)</a:t>
                      </a:r>
                      <a:endParaRPr lang="en-US" dirty="0"/>
                    </a:p>
                  </a:txBody>
                  <a:tcPr/>
                </a:tc>
                <a:extLst>
                  <a:ext uri="{0D108BD9-81ED-4DB2-BD59-A6C34878D82A}">
                    <a16:rowId xmlns:a16="http://schemas.microsoft.com/office/drawing/2014/main" val="536377197"/>
                  </a:ext>
                </a:extLst>
              </a:tr>
              <a:tr h="666486">
                <a:tc>
                  <a:txBody>
                    <a:bodyPr/>
                    <a:lstStyle/>
                    <a:p>
                      <a:r>
                        <a:rPr lang="en-US" dirty="0"/>
                        <a:t>Grant (2010)</a:t>
                      </a:r>
                    </a:p>
                    <a:p>
                      <a:r>
                        <a:rPr lang="en-US" dirty="0"/>
                        <a:t>RCT; </a:t>
                      </a:r>
                      <a:r>
                        <a:rPr lang="en-US" sz="1800" kern="1200" dirty="0">
                          <a:solidFill>
                            <a:schemeClr val="dk1"/>
                          </a:solidFill>
                          <a:effectLst/>
                          <a:latin typeface="+mn-lt"/>
                          <a:ea typeface="+mn-ea"/>
                          <a:cs typeface="+mn-cs"/>
                        </a:rPr>
                        <a:t>+</a:t>
                      </a:r>
                      <a:endParaRPr lang="en-US" dirty="0"/>
                    </a:p>
                  </a:txBody>
                  <a:tcPr/>
                </a:tc>
                <a:tc>
                  <a:txBody>
                    <a:bodyPr/>
                    <a:lstStyle/>
                    <a:p>
                      <a:r>
                        <a:rPr lang="en-US" sz="1800" kern="1200" dirty="0">
                          <a:solidFill>
                            <a:schemeClr val="tx1"/>
                          </a:solidFill>
                          <a:effectLst/>
                          <a:latin typeface="+mn-lt"/>
                          <a:ea typeface="+mn-ea"/>
                          <a:cs typeface="+mn-cs"/>
                        </a:rPr>
                        <a:t>Expanded on previous research in order to evaluate whether or not spearmint tea can reduce androgen levels and improve clinical features of PCOS in PCOS women. </a:t>
                      </a:r>
                      <a:endParaRPr lang="en-US" dirty="0"/>
                    </a:p>
                  </a:txBody>
                  <a:tcPr/>
                </a:tc>
                <a:extLst>
                  <a:ext uri="{0D108BD9-81ED-4DB2-BD59-A6C34878D82A}">
                    <a16:rowId xmlns:a16="http://schemas.microsoft.com/office/drawing/2014/main" val="569555455"/>
                  </a:ext>
                </a:extLst>
              </a:tr>
              <a:tr h="666486">
                <a:tc>
                  <a:txBody>
                    <a:bodyPr/>
                    <a:lstStyle/>
                    <a:p>
                      <a:r>
                        <a:rPr lang="en-US" dirty="0"/>
                        <a:t>Akdogan et al. (2007)</a:t>
                      </a:r>
                    </a:p>
                    <a:p>
                      <a:r>
                        <a:rPr lang="en-US" dirty="0"/>
                        <a:t>Experimental Study; </a:t>
                      </a:r>
                      <a:r>
                        <a:rPr lang="en-US" sz="1800" kern="1200" dirty="0" err="1">
                          <a:solidFill>
                            <a:schemeClr val="dk1"/>
                          </a:solidFill>
                          <a:effectLst/>
                          <a:latin typeface="+mn-lt"/>
                          <a:ea typeface="+mn-ea"/>
                          <a:cs typeface="+mn-cs"/>
                        </a:rPr>
                        <a:t>Ø</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Evaluated the effect spearmint tea had on androgen levels in women with hirsutism and PCOS. </a:t>
                      </a:r>
                      <a:endParaRPr lang="en-US" dirty="0"/>
                    </a:p>
                  </a:txBody>
                  <a:tcPr/>
                </a:tc>
                <a:extLst>
                  <a:ext uri="{0D108BD9-81ED-4DB2-BD59-A6C34878D82A}">
                    <a16:rowId xmlns:a16="http://schemas.microsoft.com/office/drawing/2014/main" val="879683620"/>
                  </a:ext>
                </a:extLst>
              </a:tr>
              <a:tr h="666486">
                <a:tc>
                  <a:txBody>
                    <a:bodyPr/>
                    <a:lstStyle/>
                    <a:p>
                      <a:r>
                        <a:rPr lang="en-US" dirty="0"/>
                        <a:t>Armanini et al. (2007)</a:t>
                      </a:r>
                    </a:p>
                    <a:p>
                      <a:r>
                        <a:rPr lang="en-US" dirty="0"/>
                        <a:t>Experimental Study; </a:t>
                      </a:r>
                      <a:r>
                        <a:rPr lang="en-US" sz="1800" kern="1200" dirty="0" err="1">
                          <a:solidFill>
                            <a:schemeClr val="dk1"/>
                          </a:solidFill>
                          <a:effectLst/>
                          <a:latin typeface="+mn-lt"/>
                          <a:ea typeface="+mn-ea"/>
                          <a:cs typeface="+mn-cs"/>
                        </a:rPr>
                        <a:t>Ø</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Evaluated the effect spironolactone plus licorice had on androgen levels in women with PCOS. </a:t>
                      </a:r>
                      <a:endParaRPr lang="en-US" dirty="0"/>
                    </a:p>
                  </a:txBody>
                  <a:tcPr/>
                </a:tc>
                <a:extLst>
                  <a:ext uri="{0D108BD9-81ED-4DB2-BD59-A6C34878D82A}">
                    <a16:rowId xmlns:a16="http://schemas.microsoft.com/office/drawing/2014/main" val="146572199"/>
                  </a:ext>
                </a:extLst>
              </a:tr>
              <a:tr h="666486">
                <a:tc>
                  <a:txBody>
                    <a:bodyPr/>
                    <a:lstStyle/>
                    <a:p>
                      <a:r>
                        <a:rPr lang="en-US" dirty="0"/>
                        <a:t>Luan &amp; Sun (2015) Experimental Study; </a:t>
                      </a:r>
                      <a:r>
                        <a:rPr lang="en-US" sz="1800" kern="1200" dirty="0" err="1">
                          <a:solidFill>
                            <a:schemeClr val="dk1"/>
                          </a:solidFill>
                          <a:effectLst/>
                          <a:latin typeface="+mn-lt"/>
                          <a:ea typeface="+mn-ea"/>
                          <a:cs typeface="+mn-cs"/>
                        </a:rPr>
                        <a:t>Ø</a:t>
                      </a:r>
                      <a:r>
                        <a:rPr lang="en-US"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Evaluated what effect glabridin had on testosterone levels and hirsutism in women with PCOS. </a:t>
                      </a:r>
                    </a:p>
                  </a:txBody>
                  <a:tcPr/>
                </a:tc>
                <a:extLst>
                  <a:ext uri="{0D108BD9-81ED-4DB2-BD59-A6C34878D82A}">
                    <a16:rowId xmlns:a16="http://schemas.microsoft.com/office/drawing/2014/main" val="2553136987"/>
                  </a:ext>
                </a:extLst>
              </a:tr>
            </a:tbl>
          </a:graphicData>
        </a:graphic>
      </p:graphicFrame>
    </p:spTree>
    <p:extLst>
      <p:ext uri="{BB962C8B-B14F-4D97-AF65-F5344CB8AC3E}">
        <p14:creationId xmlns:p14="http://schemas.microsoft.com/office/powerpoint/2010/main" val="323838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ame 7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1028" name="Picture 4" descr="Pcos Vector Images (34)">
            <a:extLst>
              <a:ext uri="{FF2B5EF4-FFF2-40B4-BE49-F238E27FC236}">
                <a16:creationId xmlns:a16="http://schemas.microsoft.com/office/drawing/2014/main" id="{C1BDE0FD-7E36-4049-B8D7-48786FDA27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4" b="2531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16DFEA0-8ED6-41C1-90E1-D17D309F0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125636"/>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7164D-520C-5E43-8F5F-B90DB44A294D}"/>
              </a:ext>
            </a:extLst>
          </p:cNvPr>
          <p:cNvSpPr>
            <a:spLocks noGrp="1"/>
          </p:cNvSpPr>
          <p:nvPr>
            <p:ph type="title"/>
          </p:nvPr>
        </p:nvSpPr>
        <p:spPr>
          <a:xfrm>
            <a:off x="514349" y="4250307"/>
            <a:ext cx="4991101" cy="2374287"/>
          </a:xfrm>
        </p:spPr>
        <p:txBody>
          <a:bodyPr vert="horz" lIns="91440" tIns="45720" rIns="91440" bIns="45720" rtlCol="0" anchor="ctr">
            <a:normAutofit/>
          </a:bodyPr>
          <a:lstStyle/>
          <a:p>
            <a:r>
              <a:rPr lang="en-US" sz="4400" dirty="0">
                <a:solidFill>
                  <a:srgbClr val="FFFFFF"/>
                </a:solidFill>
              </a:rPr>
              <a:t>Themes and Discussion</a:t>
            </a:r>
          </a:p>
        </p:txBody>
      </p:sp>
    </p:spTree>
    <p:extLst>
      <p:ext uri="{BB962C8B-B14F-4D97-AF65-F5344CB8AC3E}">
        <p14:creationId xmlns:p14="http://schemas.microsoft.com/office/powerpoint/2010/main" val="429439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6C18-8FD6-0147-ABA6-520F7D54921C}"/>
              </a:ext>
            </a:extLst>
          </p:cNvPr>
          <p:cNvSpPr>
            <a:spLocks noGrp="1"/>
          </p:cNvSpPr>
          <p:nvPr>
            <p:ph type="title"/>
          </p:nvPr>
        </p:nvSpPr>
        <p:spPr>
          <a:xfrm>
            <a:off x="838199" y="607456"/>
            <a:ext cx="10515600" cy="442913"/>
          </a:xfrm>
        </p:spPr>
        <p:txBody>
          <a:bodyPr>
            <a:noAutofit/>
          </a:bodyPr>
          <a:lstStyle/>
          <a:p>
            <a:r>
              <a:rPr lang="en-US" sz="3500" dirty="0">
                <a:solidFill>
                  <a:schemeClr val="accent1">
                    <a:lumMod val="60000"/>
                    <a:lumOff val="40000"/>
                  </a:schemeClr>
                </a:solidFill>
              </a:rPr>
              <a:t>Biochemical Androgen Testing</a:t>
            </a:r>
          </a:p>
        </p:txBody>
      </p:sp>
      <p:graphicFrame>
        <p:nvGraphicFramePr>
          <p:cNvPr id="4" name="Table 4">
            <a:extLst>
              <a:ext uri="{FF2B5EF4-FFF2-40B4-BE49-F238E27FC236}">
                <a16:creationId xmlns:a16="http://schemas.microsoft.com/office/drawing/2014/main" id="{DB5A48C6-8545-5743-B81A-BADBDDF0BC93}"/>
              </a:ext>
            </a:extLst>
          </p:cNvPr>
          <p:cNvGraphicFramePr>
            <a:graphicFrameLocks noGrp="1"/>
          </p:cNvGraphicFramePr>
          <p:nvPr>
            <p:extLst>
              <p:ext uri="{D42A27DB-BD31-4B8C-83A1-F6EECF244321}">
                <p14:modId xmlns:p14="http://schemas.microsoft.com/office/powerpoint/2010/main" val="3617203174"/>
              </p:ext>
            </p:extLst>
          </p:nvPr>
        </p:nvGraphicFramePr>
        <p:xfrm>
          <a:off x="628650" y="1123950"/>
          <a:ext cx="10934699" cy="4754880"/>
        </p:xfrm>
        <a:graphic>
          <a:graphicData uri="http://schemas.openxmlformats.org/drawingml/2006/table">
            <a:tbl>
              <a:tblPr firstRow="1" bandRow="1">
                <a:tableStyleId>{D7AC3CCA-C797-4891-BE02-D94E43425B78}</a:tableStyleId>
              </a:tblPr>
              <a:tblGrid>
                <a:gridCol w="1537692">
                  <a:extLst>
                    <a:ext uri="{9D8B030D-6E8A-4147-A177-3AD203B41FA5}">
                      <a16:colId xmlns:a16="http://schemas.microsoft.com/office/drawing/2014/main" val="3042978516"/>
                    </a:ext>
                  </a:extLst>
                </a:gridCol>
                <a:gridCol w="1828145">
                  <a:extLst>
                    <a:ext uri="{9D8B030D-6E8A-4147-A177-3AD203B41FA5}">
                      <a16:colId xmlns:a16="http://schemas.microsoft.com/office/drawing/2014/main" val="2986330145"/>
                    </a:ext>
                  </a:extLst>
                </a:gridCol>
                <a:gridCol w="2648247">
                  <a:extLst>
                    <a:ext uri="{9D8B030D-6E8A-4147-A177-3AD203B41FA5}">
                      <a16:colId xmlns:a16="http://schemas.microsoft.com/office/drawing/2014/main" val="48850709"/>
                    </a:ext>
                  </a:extLst>
                </a:gridCol>
                <a:gridCol w="2819103">
                  <a:extLst>
                    <a:ext uri="{9D8B030D-6E8A-4147-A177-3AD203B41FA5}">
                      <a16:colId xmlns:a16="http://schemas.microsoft.com/office/drawing/2014/main" val="2552312898"/>
                    </a:ext>
                  </a:extLst>
                </a:gridCol>
                <a:gridCol w="2101512">
                  <a:extLst>
                    <a:ext uri="{9D8B030D-6E8A-4147-A177-3AD203B41FA5}">
                      <a16:colId xmlns:a16="http://schemas.microsoft.com/office/drawing/2014/main" val="3408802835"/>
                    </a:ext>
                  </a:extLst>
                </a:gridCol>
              </a:tblGrid>
              <a:tr h="178334">
                <a:tc>
                  <a:txBody>
                    <a:bodyPr/>
                    <a:lstStyle/>
                    <a:p>
                      <a:r>
                        <a:rPr lang="en-US" sz="1200" b="1" dirty="0"/>
                        <a:t>Articles</a:t>
                      </a:r>
                    </a:p>
                  </a:txBody>
                  <a:tcPr/>
                </a:tc>
                <a:tc>
                  <a:txBody>
                    <a:bodyPr/>
                    <a:lstStyle/>
                    <a:p>
                      <a:r>
                        <a:rPr lang="en-US" sz="1200" b="1" dirty="0"/>
                        <a:t>Serum testosterone</a:t>
                      </a:r>
                    </a:p>
                  </a:txBody>
                  <a:tcPr/>
                </a:tc>
                <a:tc>
                  <a:txBody>
                    <a:bodyPr/>
                    <a:lstStyle/>
                    <a:p>
                      <a:r>
                        <a:rPr lang="en-US" sz="1200" b="1" dirty="0"/>
                        <a:t>Total testosterone</a:t>
                      </a:r>
                    </a:p>
                  </a:txBody>
                  <a:tcPr/>
                </a:tc>
                <a:tc>
                  <a:txBody>
                    <a:bodyPr/>
                    <a:lstStyle/>
                    <a:p>
                      <a:r>
                        <a:rPr lang="en-US" sz="1200" b="1" dirty="0"/>
                        <a:t>Free Testosterone</a:t>
                      </a:r>
                    </a:p>
                  </a:txBody>
                  <a:tcPr/>
                </a:tc>
                <a:tc>
                  <a:txBody>
                    <a:bodyPr/>
                    <a:lstStyle/>
                    <a:p>
                      <a:r>
                        <a:rPr lang="en-US" sz="1200" b="1" dirty="0"/>
                        <a:t>DHEAS</a:t>
                      </a:r>
                    </a:p>
                  </a:txBody>
                  <a:tcPr/>
                </a:tc>
                <a:extLst>
                  <a:ext uri="{0D108BD9-81ED-4DB2-BD59-A6C34878D82A}">
                    <a16:rowId xmlns:a16="http://schemas.microsoft.com/office/drawing/2014/main" val="1175249839"/>
                  </a:ext>
                </a:extLst>
              </a:tr>
              <a:tr h="891671">
                <a:tc>
                  <a:txBody>
                    <a:bodyPr/>
                    <a:lstStyle/>
                    <a:p>
                      <a:r>
                        <a:rPr lang="en-US" sz="1200" b="0" dirty="0"/>
                        <a:t>Ainehchi et al., 2020</a:t>
                      </a:r>
                    </a:p>
                    <a:p>
                      <a:r>
                        <a:rPr lang="en-US" sz="1200" b="0" dirty="0"/>
                        <a:t>RCT</a:t>
                      </a:r>
                    </a:p>
                  </a:txBody>
                  <a:tcPr/>
                </a:tc>
                <a:tc>
                  <a:txBody>
                    <a:bodyPr/>
                    <a:lstStyle/>
                    <a:p>
                      <a:endParaRPr lang="en-US" sz="1200" b="0" dirty="0"/>
                    </a:p>
                  </a:txBody>
                  <a:tcPr>
                    <a:solidFill>
                      <a:srgbClr val="BEC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Herbal mixture treatment x 3 months </a:t>
                      </a:r>
                      <a:r>
                        <a:rPr lang="en-US" sz="1200" dirty="0">
                          <a:solidFill>
                            <a:schemeClr val="tx1"/>
                          </a:solidFill>
                          <a:sym typeface="Wingdings" pitchFamily="2" charset="2"/>
                        </a:rPr>
                        <a:t> </a:t>
                      </a:r>
                      <a:r>
                        <a:rPr lang="en-US" sz="1200" b="1" dirty="0">
                          <a:solidFill>
                            <a:schemeClr val="tx1"/>
                          </a:solidFill>
                          <a:sym typeface="Wingdings" pitchFamily="2" charset="2"/>
                        </a:rPr>
                        <a:t>significant decrease</a:t>
                      </a: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Herbal mixture + 50-150mg CC treatment x 3 months </a:t>
                      </a:r>
                      <a:r>
                        <a:rPr lang="en-US" sz="1200" dirty="0">
                          <a:solidFill>
                            <a:schemeClr val="tx1"/>
                          </a:solidFill>
                          <a:sym typeface="Wingdings" pitchFamily="2" charset="2"/>
                        </a:rPr>
                        <a:t>no significant decrease</a:t>
                      </a:r>
                      <a:endParaRPr lang="en-US" sz="1200" dirty="0">
                        <a:solidFill>
                          <a:schemeClr val="tx1"/>
                        </a:solidFill>
                      </a:endParaRPr>
                    </a:p>
                  </a:txBody>
                  <a:tcPr>
                    <a:solidFill>
                      <a:srgbClr val="B0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Herbal mixture + 50-150mg CC treatment x 3 months </a:t>
                      </a:r>
                      <a:r>
                        <a:rPr lang="en-US" sz="1200" dirty="0">
                          <a:solidFill>
                            <a:schemeClr val="tx1"/>
                          </a:solidFill>
                          <a:sym typeface="Wingdings" pitchFamily="2" charset="2"/>
                        </a:rPr>
                        <a:t> no significant decrease</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Herbal mixture + 50-150mg CC treatment x 3 months </a:t>
                      </a:r>
                      <a:r>
                        <a:rPr lang="en-US" sz="1200" dirty="0">
                          <a:solidFill>
                            <a:schemeClr val="tx1"/>
                          </a:solidFill>
                          <a:sym typeface="Wingdings" pitchFamily="2" charset="2"/>
                        </a:rPr>
                        <a:t> </a:t>
                      </a:r>
                      <a:r>
                        <a:rPr lang="en-US" sz="1200" b="1" dirty="0">
                          <a:solidFill>
                            <a:schemeClr val="tx1"/>
                          </a:solidFill>
                          <a:sym typeface="Wingdings" pitchFamily="2" charset="2"/>
                        </a:rPr>
                        <a:t> significant decrease</a:t>
                      </a:r>
                      <a:endParaRPr lang="en-US" sz="1200" b="1" dirty="0">
                        <a:solidFill>
                          <a:schemeClr val="tx1"/>
                        </a:solidFill>
                      </a:endParaRPr>
                    </a:p>
                  </a:txBody>
                  <a:tcPr>
                    <a:solidFill>
                      <a:schemeClr val="accent3">
                        <a:lumMod val="40000"/>
                        <a:lumOff val="60000"/>
                      </a:schemeClr>
                    </a:solidFill>
                  </a:tcPr>
                </a:tc>
                <a:tc>
                  <a:txBody>
                    <a:bodyPr/>
                    <a:lstStyle/>
                    <a:p>
                      <a:endParaRPr lang="en-US" sz="1200" b="0" dirty="0"/>
                    </a:p>
                  </a:txBody>
                  <a:tcPr>
                    <a:solidFill>
                      <a:schemeClr val="accent1">
                        <a:lumMod val="20000"/>
                        <a:lumOff val="80000"/>
                      </a:schemeClr>
                    </a:solidFill>
                  </a:tcPr>
                </a:tc>
                <a:extLst>
                  <a:ext uri="{0D108BD9-81ED-4DB2-BD59-A6C34878D82A}">
                    <a16:rowId xmlns:a16="http://schemas.microsoft.com/office/drawing/2014/main" val="977515317"/>
                  </a:ext>
                </a:extLst>
              </a:tr>
              <a:tr h="535002">
                <a:tc>
                  <a:txBody>
                    <a:bodyPr/>
                    <a:lstStyle/>
                    <a:p>
                      <a:r>
                        <a:rPr lang="en-US" sz="1200" b="0" dirty="0"/>
                        <a:t>Akdogan et al., 2007</a:t>
                      </a:r>
                    </a:p>
                    <a:p>
                      <a:r>
                        <a:rPr lang="en-US" sz="1200" b="0" dirty="0"/>
                        <a:t>Experimental Study</a:t>
                      </a:r>
                    </a:p>
                  </a:txBody>
                  <a:tcPr/>
                </a:tc>
                <a:tc>
                  <a:txBody>
                    <a:bodyPr/>
                    <a:lstStyle/>
                    <a:p>
                      <a:endParaRPr lang="en-US" sz="1200" b="0" dirty="0"/>
                    </a:p>
                  </a:txBody>
                  <a:tcPr>
                    <a:solidFill>
                      <a:srgbClr val="BEC8FA"/>
                    </a:solidFill>
                  </a:tcPr>
                </a:tc>
                <a:tc>
                  <a:txBody>
                    <a:bodyPr/>
                    <a:lstStyle/>
                    <a:p>
                      <a:r>
                        <a:rPr lang="en-US" sz="1200" b="0" dirty="0"/>
                        <a:t>250mL spearmint tea 2x/day x 5 days during follicular phase </a:t>
                      </a:r>
                      <a:r>
                        <a:rPr lang="en-US" sz="1200" b="0" dirty="0">
                          <a:sym typeface="Wingdings" pitchFamily="2" charset="2"/>
                        </a:rPr>
                        <a:t> no significant decrease</a:t>
                      </a:r>
                      <a:endParaRPr lang="en-US" sz="1200" b="0" dirty="0"/>
                    </a:p>
                  </a:txBody>
                  <a:tcPr>
                    <a:solidFill>
                      <a:srgbClr val="B0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250mL spearmint tea 2x/day x 5 days during follicular phase </a:t>
                      </a:r>
                      <a:r>
                        <a:rPr lang="en-US" sz="1200" b="0" dirty="0">
                          <a:sym typeface="Wingdings" pitchFamily="2" charset="2"/>
                        </a:rPr>
                        <a:t> </a:t>
                      </a:r>
                      <a:r>
                        <a:rPr lang="en-US" sz="1200" b="1" dirty="0">
                          <a:solidFill>
                            <a:schemeClr val="tx1"/>
                          </a:solidFill>
                          <a:sym typeface="Wingdings" pitchFamily="2" charset="2"/>
                        </a:rPr>
                        <a:t>significant decrease</a:t>
                      </a:r>
                      <a:endParaRPr lang="en-US" sz="1200" b="1" dirty="0">
                        <a:solidFill>
                          <a:schemeClr val="tx1"/>
                        </a:solidFill>
                      </a:endParaRP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250mL spearmint tea 2x/day x 5 days during follicular phase </a:t>
                      </a:r>
                      <a:r>
                        <a:rPr lang="en-US" sz="1200" b="0" dirty="0">
                          <a:sym typeface="Wingdings" pitchFamily="2" charset="2"/>
                        </a:rPr>
                        <a:t> no significant decrease</a:t>
                      </a:r>
                      <a:endParaRPr lang="en-US" sz="1200" b="0" dirty="0"/>
                    </a:p>
                  </a:txBody>
                  <a:tcPr>
                    <a:solidFill>
                      <a:schemeClr val="accent1">
                        <a:lumMod val="20000"/>
                        <a:lumOff val="80000"/>
                      </a:schemeClr>
                    </a:solidFill>
                  </a:tcPr>
                </a:tc>
                <a:extLst>
                  <a:ext uri="{0D108BD9-81ED-4DB2-BD59-A6C34878D82A}">
                    <a16:rowId xmlns:a16="http://schemas.microsoft.com/office/drawing/2014/main" val="3979879062"/>
                  </a:ext>
                </a:extLst>
              </a:tr>
              <a:tr h="535002">
                <a:tc>
                  <a:txBody>
                    <a:bodyPr/>
                    <a:lstStyle/>
                    <a:p>
                      <a:r>
                        <a:rPr lang="en-US" sz="1200" b="0" dirty="0"/>
                        <a:t>Armanini et al., 2007</a:t>
                      </a:r>
                    </a:p>
                    <a:p>
                      <a:r>
                        <a:rPr lang="en-US" sz="1200" b="0" dirty="0"/>
                        <a:t>Experimental Study</a:t>
                      </a:r>
                    </a:p>
                  </a:txBody>
                  <a:tcPr/>
                </a:tc>
                <a:tc>
                  <a:txBody>
                    <a:bodyPr/>
                    <a:lstStyle/>
                    <a:p>
                      <a:endParaRPr lang="en-US" sz="1200" b="0" dirty="0"/>
                    </a:p>
                  </a:txBody>
                  <a:tcPr>
                    <a:solidFill>
                      <a:srgbClr val="BEC8FA"/>
                    </a:solidFill>
                  </a:tcPr>
                </a:tc>
                <a:tc>
                  <a:txBody>
                    <a:bodyPr/>
                    <a:lstStyle/>
                    <a:p>
                      <a:r>
                        <a:rPr lang="en-US" sz="1200" kern="1200" dirty="0">
                          <a:solidFill>
                            <a:schemeClr val="tx1"/>
                          </a:solidFill>
                          <a:effectLst/>
                          <a:latin typeface="+mn-lt"/>
                          <a:ea typeface="+mn-ea"/>
                          <a:cs typeface="+mn-cs"/>
                        </a:rPr>
                        <a:t>100gm spironolactone plus 3.5gm licorice 2x/day x2 months </a:t>
                      </a:r>
                      <a:r>
                        <a:rPr lang="en-US" sz="1200" kern="1200" dirty="0">
                          <a:solidFill>
                            <a:schemeClr val="tx1"/>
                          </a:solidFill>
                          <a:effectLst/>
                          <a:latin typeface="+mn-lt"/>
                          <a:ea typeface="+mn-ea"/>
                          <a:cs typeface="+mn-cs"/>
                          <a:sym typeface="Wingdings" pitchFamily="2" charset="2"/>
                        </a:rPr>
                        <a:t> no significant changes</a:t>
                      </a:r>
                      <a:endParaRPr lang="en-US" sz="1200" b="0" dirty="0"/>
                    </a:p>
                  </a:txBody>
                  <a:tcPr>
                    <a:solidFill>
                      <a:srgbClr val="B0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100gm spironolactone plus 3.5gm licorice 2x/day x2 months </a:t>
                      </a:r>
                      <a:r>
                        <a:rPr lang="en-US" sz="1200" kern="1200" dirty="0">
                          <a:solidFill>
                            <a:schemeClr val="tx1"/>
                          </a:solidFill>
                          <a:effectLst/>
                          <a:latin typeface="+mn-lt"/>
                          <a:ea typeface="+mn-ea"/>
                          <a:cs typeface="+mn-cs"/>
                          <a:sym typeface="Wingdings" pitchFamily="2" charset="2"/>
                        </a:rPr>
                        <a:t> no significant changes</a:t>
                      </a:r>
                      <a:endParaRPr lang="en-US" sz="1200" b="0" dirty="0"/>
                    </a:p>
                    <a:p>
                      <a:endParaRPr lang="en-US" sz="1200" b="0" dirty="0"/>
                    </a:p>
                  </a:txBody>
                  <a:tcPr>
                    <a:solidFill>
                      <a:schemeClr val="accent3">
                        <a:lumMod val="40000"/>
                        <a:lumOff val="60000"/>
                      </a:schemeClr>
                    </a:solidFill>
                  </a:tcPr>
                </a:tc>
                <a:tc>
                  <a:txBody>
                    <a:bodyPr/>
                    <a:lstStyle/>
                    <a:p>
                      <a:endParaRPr lang="en-US" sz="1200" b="0" dirty="0"/>
                    </a:p>
                  </a:txBody>
                  <a:tcPr>
                    <a:solidFill>
                      <a:schemeClr val="accent1">
                        <a:lumMod val="20000"/>
                        <a:lumOff val="80000"/>
                      </a:schemeClr>
                    </a:solidFill>
                  </a:tcPr>
                </a:tc>
                <a:extLst>
                  <a:ext uri="{0D108BD9-81ED-4DB2-BD59-A6C34878D82A}">
                    <a16:rowId xmlns:a16="http://schemas.microsoft.com/office/drawing/2014/main" val="3245109195"/>
                  </a:ext>
                </a:extLst>
              </a:tr>
              <a:tr h="535002">
                <a:tc>
                  <a:txBody>
                    <a:bodyPr/>
                    <a:lstStyle/>
                    <a:p>
                      <a:r>
                        <a:rPr lang="en-US" sz="1200" b="0" dirty="0"/>
                        <a:t>Grant, 2010</a:t>
                      </a:r>
                    </a:p>
                    <a:p>
                      <a:r>
                        <a:rPr lang="en-US" sz="1200" b="0" dirty="0"/>
                        <a:t>RCT</a:t>
                      </a:r>
                    </a:p>
                  </a:txBody>
                  <a:tcPr/>
                </a:tc>
                <a:tc>
                  <a:txBody>
                    <a:bodyPr/>
                    <a:lstStyle/>
                    <a:p>
                      <a:endParaRPr lang="en-US" sz="1200" b="0" dirty="0"/>
                    </a:p>
                  </a:txBody>
                  <a:tcPr>
                    <a:solidFill>
                      <a:srgbClr val="BEC8FA"/>
                    </a:solidFill>
                  </a:tcPr>
                </a:tc>
                <a:tc>
                  <a:txBody>
                    <a:bodyPr/>
                    <a:lstStyle/>
                    <a:p>
                      <a:r>
                        <a:rPr lang="en-US" sz="1200" b="0" dirty="0"/>
                        <a:t>Spearmint tea 2x/day x 1 menstrual cycle </a:t>
                      </a:r>
                      <a:r>
                        <a:rPr lang="en-US" sz="1200" b="0" dirty="0">
                          <a:sym typeface="Wingdings" pitchFamily="2" charset="2"/>
                        </a:rPr>
                        <a:t></a:t>
                      </a:r>
                      <a:r>
                        <a:rPr lang="en-US" sz="1200" b="1" dirty="0">
                          <a:sym typeface="Wingdings" pitchFamily="2" charset="2"/>
                        </a:rPr>
                        <a:t> significant decrease</a:t>
                      </a:r>
                      <a:endParaRPr lang="en-US" sz="1200" b="1" dirty="0"/>
                    </a:p>
                  </a:txBody>
                  <a:tcPr>
                    <a:solidFill>
                      <a:srgbClr val="B0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Spearmint tea 2x/day x 1 menstrual cycle </a:t>
                      </a:r>
                      <a:r>
                        <a:rPr lang="en-US" sz="1200" b="1" dirty="0">
                          <a:sym typeface="Wingdings" pitchFamily="2" charset="2"/>
                        </a:rPr>
                        <a:t> significant decrease</a:t>
                      </a:r>
                      <a:endParaRPr lang="en-US" sz="1200" b="1" dirty="0"/>
                    </a:p>
                    <a:p>
                      <a:endParaRPr lang="en-US" sz="1200" b="0" dirty="0"/>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Spearmint tea 2x/day x 1 menstrual cycle </a:t>
                      </a:r>
                      <a:r>
                        <a:rPr lang="en-US" sz="1200" b="0" dirty="0">
                          <a:sym typeface="Wingdings" pitchFamily="2" charset="2"/>
                        </a:rPr>
                        <a:t> no significant decrease</a:t>
                      </a:r>
                      <a:endParaRPr lang="en-US" sz="1200" b="0" dirty="0"/>
                    </a:p>
                    <a:p>
                      <a:endParaRPr lang="en-US" sz="1200" b="0" dirty="0"/>
                    </a:p>
                  </a:txBody>
                  <a:tcPr>
                    <a:solidFill>
                      <a:schemeClr val="accent1">
                        <a:lumMod val="20000"/>
                        <a:lumOff val="80000"/>
                      </a:schemeClr>
                    </a:solidFill>
                  </a:tcPr>
                </a:tc>
                <a:extLst>
                  <a:ext uri="{0D108BD9-81ED-4DB2-BD59-A6C34878D82A}">
                    <a16:rowId xmlns:a16="http://schemas.microsoft.com/office/drawing/2014/main" val="920631912"/>
                  </a:ext>
                </a:extLst>
              </a:tr>
              <a:tr h="416113">
                <a:tc>
                  <a:txBody>
                    <a:bodyPr/>
                    <a:lstStyle/>
                    <a:p>
                      <a:r>
                        <a:rPr lang="en-US" sz="1200" b="0" dirty="0"/>
                        <a:t>Luan &amp; Sun, 2015</a:t>
                      </a:r>
                    </a:p>
                    <a:p>
                      <a:r>
                        <a:rPr lang="en-US" sz="1200" b="0" dirty="0"/>
                        <a:t>Experimental Study</a:t>
                      </a:r>
                    </a:p>
                  </a:txBody>
                  <a:tcPr/>
                </a:tc>
                <a:tc>
                  <a:txBody>
                    <a:bodyPr/>
                    <a:lstStyle/>
                    <a:p>
                      <a:r>
                        <a:rPr lang="en-US" sz="1200" kern="1200" dirty="0">
                          <a:solidFill>
                            <a:schemeClr val="tx1"/>
                          </a:solidFill>
                          <a:effectLst/>
                          <a:latin typeface="+mn-lt"/>
                          <a:ea typeface="+mn-ea"/>
                          <a:cs typeface="+mn-cs"/>
                        </a:rPr>
                        <a:t>10 μM of glabridin /day x 12 months </a:t>
                      </a:r>
                      <a:r>
                        <a:rPr lang="en-US" sz="1200" kern="1200" dirty="0">
                          <a:solidFill>
                            <a:schemeClr val="tx1"/>
                          </a:solidFill>
                          <a:effectLst/>
                          <a:latin typeface="+mn-lt"/>
                          <a:ea typeface="+mn-ea"/>
                          <a:cs typeface="+mn-cs"/>
                          <a:sym typeface="Wingdings" pitchFamily="2" charset="2"/>
                        </a:rPr>
                        <a:t> </a:t>
                      </a:r>
                      <a:r>
                        <a:rPr lang="en-US" sz="1200" b="1" kern="1200" dirty="0">
                          <a:solidFill>
                            <a:schemeClr val="tx1"/>
                          </a:solidFill>
                          <a:effectLst/>
                          <a:latin typeface="+mn-lt"/>
                          <a:ea typeface="+mn-ea"/>
                          <a:cs typeface="+mn-cs"/>
                          <a:sym typeface="Wingdings" pitchFamily="2" charset="2"/>
                        </a:rPr>
                        <a:t>significant decrease</a:t>
                      </a:r>
                      <a:endParaRPr lang="en-US" sz="1200" b="1" dirty="0"/>
                    </a:p>
                  </a:txBody>
                  <a:tcPr>
                    <a:solidFill>
                      <a:srgbClr val="BEC8FA"/>
                    </a:solidFill>
                  </a:tcPr>
                </a:tc>
                <a:tc>
                  <a:txBody>
                    <a:bodyPr/>
                    <a:lstStyle/>
                    <a:p>
                      <a:endParaRPr lang="en-US" sz="1200" b="0" dirty="0"/>
                    </a:p>
                  </a:txBody>
                  <a:tcPr>
                    <a:solidFill>
                      <a:srgbClr val="B0F2FF"/>
                    </a:solidFill>
                  </a:tcPr>
                </a:tc>
                <a:tc>
                  <a:txBody>
                    <a:bodyPr/>
                    <a:lstStyle/>
                    <a:p>
                      <a:endParaRPr lang="en-US" sz="1200" b="0" dirty="0"/>
                    </a:p>
                  </a:txBody>
                  <a:tcPr>
                    <a:solidFill>
                      <a:schemeClr val="accent3">
                        <a:lumMod val="40000"/>
                        <a:lumOff val="60000"/>
                      </a:schemeClr>
                    </a:solidFill>
                  </a:tcPr>
                </a:tc>
                <a:tc>
                  <a:txBody>
                    <a:bodyPr/>
                    <a:lstStyle/>
                    <a:p>
                      <a:endParaRPr lang="en-US" sz="1200" b="0" dirty="0"/>
                    </a:p>
                  </a:txBody>
                  <a:tcPr>
                    <a:solidFill>
                      <a:schemeClr val="accent1">
                        <a:lumMod val="20000"/>
                        <a:lumOff val="80000"/>
                      </a:schemeClr>
                    </a:solidFill>
                  </a:tcPr>
                </a:tc>
                <a:extLst>
                  <a:ext uri="{0D108BD9-81ED-4DB2-BD59-A6C34878D82A}">
                    <a16:rowId xmlns:a16="http://schemas.microsoft.com/office/drawing/2014/main" val="1434500336"/>
                  </a:ext>
                </a:extLst>
              </a:tr>
            </a:tbl>
          </a:graphicData>
        </a:graphic>
      </p:graphicFrame>
      <p:sp>
        <p:nvSpPr>
          <p:cNvPr id="5" name="TextBox 4">
            <a:extLst>
              <a:ext uri="{FF2B5EF4-FFF2-40B4-BE49-F238E27FC236}">
                <a16:creationId xmlns:a16="http://schemas.microsoft.com/office/drawing/2014/main" id="{6D0FBECB-78B9-7F4C-BE0F-5857BB41C69C}"/>
              </a:ext>
            </a:extLst>
          </p:cNvPr>
          <p:cNvSpPr txBox="1"/>
          <p:nvPr/>
        </p:nvSpPr>
        <p:spPr>
          <a:xfrm>
            <a:off x="628650" y="5952411"/>
            <a:ext cx="10934699" cy="369332"/>
          </a:xfrm>
          <a:prstGeom prst="rect">
            <a:avLst/>
          </a:prstGeom>
          <a:solidFill>
            <a:schemeClr val="accent1">
              <a:lumMod val="20000"/>
              <a:lumOff val="80000"/>
            </a:schemeClr>
          </a:solidFill>
        </p:spPr>
        <p:txBody>
          <a:bodyPr wrap="square" rtlCol="0">
            <a:spAutoFit/>
          </a:bodyPr>
          <a:lstStyle/>
          <a:p>
            <a:r>
              <a:rPr lang="en-US" dirty="0"/>
              <a:t>Herbal supplements can improve biochemical androgen levels in young women with PCOS.</a:t>
            </a:r>
          </a:p>
        </p:txBody>
      </p:sp>
    </p:spTree>
    <p:extLst>
      <p:ext uri="{BB962C8B-B14F-4D97-AF65-F5344CB8AC3E}">
        <p14:creationId xmlns:p14="http://schemas.microsoft.com/office/powerpoint/2010/main" val="361297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25F5-40F0-A64C-93CC-508128AE8CEB}"/>
              </a:ext>
            </a:extLst>
          </p:cNvPr>
          <p:cNvSpPr>
            <a:spLocks noGrp="1"/>
          </p:cNvSpPr>
          <p:nvPr>
            <p:ph type="title"/>
          </p:nvPr>
        </p:nvSpPr>
        <p:spPr>
          <a:xfrm>
            <a:off x="571500" y="458312"/>
            <a:ext cx="11010900" cy="933450"/>
          </a:xfrm>
        </p:spPr>
        <p:txBody>
          <a:bodyPr>
            <a:noAutofit/>
          </a:bodyPr>
          <a:lstStyle/>
          <a:p>
            <a:r>
              <a:rPr lang="en-US" sz="3500" dirty="0">
                <a:solidFill>
                  <a:schemeClr val="accent1">
                    <a:lumMod val="60000"/>
                    <a:lumOff val="40000"/>
                  </a:schemeClr>
                </a:solidFill>
              </a:rPr>
              <a:t>Clinical Features &amp; Manifestation of Hyperandrogenism</a:t>
            </a:r>
          </a:p>
        </p:txBody>
      </p:sp>
      <p:graphicFrame>
        <p:nvGraphicFramePr>
          <p:cNvPr id="6" name="Table 6">
            <a:extLst>
              <a:ext uri="{FF2B5EF4-FFF2-40B4-BE49-F238E27FC236}">
                <a16:creationId xmlns:a16="http://schemas.microsoft.com/office/drawing/2014/main" id="{6A2C3305-4B5F-304D-A0FA-3C97DDD63A74}"/>
              </a:ext>
            </a:extLst>
          </p:cNvPr>
          <p:cNvGraphicFramePr>
            <a:graphicFrameLocks noGrp="1"/>
          </p:cNvGraphicFramePr>
          <p:nvPr>
            <p:extLst>
              <p:ext uri="{D42A27DB-BD31-4B8C-83A1-F6EECF244321}">
                <p14:modId xmlns:p14="http://schemas.microsoft.com/office/powerpoint/2010/main" val="1833176923"/>
              </p:ext>
            </p:extLst>
          </p:nvPr>
        </p:nvGraphicFramePr>
        <p:xfrm>
          <a:off x="814388" y="1391762"/>
          <a:ext cx="10525124" cy="3726019"/>
        </p:xfrm>
        <a:graphic>
          <a:graphicData uri="http://schemas.openxmlformats.org/drawingml/2006/table">
            <a:tbl>
              <a:tblPr firstRow="1" bandRow="1">
                <a:tableStyleId>{D7AC3CCA-C797-4891-BE02-D94E43425B78}</a:tableStyleId>
              </a:tblPr>
              <a:tblGrid>
                <a:gridCol w="2006523">
                  <a:extLst>
                    <a:ext uri="{9D8B030D-6E8A-4147-A177-3AD203B41FA5}">
                      <a16:colId xmlns:a16="http://schemas.microsoft.com/office/drawing/2014/main" val="2653317996"/>
                    </a:ext>
                  </a:extLst>
                </a:gridCol>
                <a:gridCol w="5071030">
                  <a:extLst>
                    <a:ext uri="{9D8B030D-6E8A-4147-A177-3AD203B41FA5}">
                      <a16:colId xmlns:a16="http://schemas.microsoft.com/office/drawing/2014/main" val="2058344956"/>
                    </a:ext>
                  </a:extLst>
                </a:gridCol>
                <a:gridCol w="3447571">
                  <a:extLst>
                    <a:ext uri="{9D8B030D-6E8A-4147-A177-3AD203B41FA5}">
                      <a16:colId xmlns:a16="http://schemas.microsoft.com/office/drawing/2014/main" val="2102419170"/>
                    </a:ext>
                  </a:extLst>
                </a:gridCol>
              </a:tblGrid>
              <a:tr h="360554">
                <a:tc>
                  <a:txBody>
                    <a:bodyPr/>
                    <a:lstStyle/>
                    <a:p>
                      <a:r>
                        <a:rPr lang="en-US" sz="1600" dirty="0">
                          <a:solidFill>
                            <a:schemeClr val="tx1"/>
                          </a:solidFill>
                        </a:rPr>
                        <a:t>Article</a:t>
                      </a:r>
                    </a:p>
                  </a:txBody>
                  <a:tcPr/>
                </a:tc>
                <a:tc>
                  <a:txBody>
                    <a:bodyPr/>
                    <a:lstStyle/>
                    <a:p>
                      <a:r>
                        <a:rPr lang="en-US" sz="1600" dirty="0">
                          <a:solidFill>
                            <a:schemeClr val="tx1"/>
                          </a:solidFill>
                        </a:rPr>
                        <a:t>Hirsutism</a:t>
                      </a:r>
                    </a:p>
                  </a:txBody>
                  <a:tcPr/>
                </a:tc>
                <a:tc>
                  <a:txBody>
                    <a:bodyPr/>
                    <a:lstStyle/>
                    <a:p>
                      <a:r>
                        <a:rPr lang="en-US" sz="1600" dirty="0">
                          <a:solidFill>
                            <a:schemeClr val="tx1"/>
                          </a:solidFill>
                        </a:rPr>
                        <a:t>Acne</a:t>
                      </a:r>
                    </a:p>
                  </a:txBody>
                  <a:tcPr/>
                </a:tc>
                <a:extLst>
                  <a:ext uri="{0D108BD9-81ED-4DB2-BD59-A6C34878D82A}">
                    <a16:rowId xmlns:a16="http://schemas.microsoft.com/office/drawing/2014/main" val="3057834306"/>
                  </a:ext>
                </a:extLst>
              </a:tr>
              <a:tr h="1147218">
                <a:tc>
                  <a:txBody>
                    <a:bodyPr/>
                    <a:lstStyle/>
                    <a:p>
                      <a:r>
                        <a:rPr lang="en-US" sz="1600" dirty="0">
                          <a:solidFill>
                            <a:schemeClr val="tx1"/>
                          </a:solidFill>
                        </a:rPr>
                        <a:t>Ainehchi et al., 2020</a:t>
                      </a:r>
                    </a:p>
                    <a:p>
                      <a:r>
                        <a:rPr lang="en-US" sz="1600" dirty="0">
                          <a:solidFill>
                            <a:schemeClr val="tx1"/>
                          </a:solidFill>
                        </a:rPr>
                        <a:t>RCT</a:t>
                      </a:r>
                    </a:p>
                  </a:txBody>
                  <a:tcPr/>
                </a:tc>
                <a:tc>
                  <a:txBody>
                    <a:bodyPr/>
                    <a:lstStyle/>
                    <a:p>
                      <a:r>
                        <a:rPr lang="en-US" sz="1600" dirty="0">
                          <a:solidFill>
                            <a:schemeClr val="tx1"/>
                          </a:solidFill>
                        </a:rPr>
                        <a:t>Herbal mixture treatment or herbal mixture + 50-150mg CC treatment x 3 months </a:t>
                      </a:r>
                      <a:r>
                        <a:rPr lang="en-US" sz="1600" dirty="0">
                          <a:solidFill>
                            <a:schemeClr val="tx1"/>
                          </a:solidFill>
                          <a:sym typeface="Wingdings" pitchFamily="2" charset="2"/>
                        </a:rPr>
                        <a:t> </a:t>
                      </a:r>
                      <a:r>
                        <a:rPr lang="en-US" sz="1600" b="1" dirty="0">
                          <a:solidFill>
                            <a:schemeClr val="tx1"/>
                          </a:solidFill>
                          <a:sym typeface="Wingdings" pitchFamily="2" charset="2"/>
                        </a:rPr>
                        <a:t>statistically significant improvement </a:t>
                      </a:r>
                      <a:endParaRPr lang="en-US" sz="1600" b="1" dirty="0">
                        <a:solidFill>
                          <a:schemeClr val="tx1"/>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Herbal mixture treatment or herbal mixture + 50-150mg CC treatment x 3 months </a:t>
                      </a:r>
                      <a:r>
                        <a:rPr lang="en-US" sz="1600" dirty="0">
                          <a:solidFill>
                            <a:schemeClr val="tx1"/>
                          </a:solidFill>
                          <a:sym typeface="Wingdings" pitchFamily="2" charset="2"/>
                        </a:rPr>
                        <a:t> </a:t>
                      </a:r>
                      <a:r>
                        <a:rPr lang="en-US" sz="1600" b="1" dirty="0">
                          <a:solidFill>
                            <a:schemeClr val="tx1"/>
                          </a:solidFill>
                          <a:sym typeface="Wingdings" pitchFamily="2" charset="2"/>
                        </a:rPr>
                        <a:t>statistically significant improvement </a:t>
                      </a:r>
                      <a:endParaRPr lang="en-US" sz="1600" b="1"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377415074"/>
                  </a:ext>
                </a:extLst>
              </a:tr>
              <a:tr h="1147218">
                <a:tc>
                  <a:txBody>
                    <a:bodyPr/>
                    <a:lstStyle/>
                    <a:p>
                      <a:r>
                        <a:rPr lang="en-US" sz="1600" dirty="0">
                          <a:solidFill>
                            <a:schemeClr val="tx1"/>
                          </a:solidFill>
                        </a:rPr>
                        <a:t>Grant, 2010</a:t>
                      </a:r>
                    </a:p>
                    <a:p>
                      <a:r>
                        <a:rPr lang="en-US" sz="1600" dirty="0">
                          <a:solidFill>
                            <a:schemeClr val="tx1"/>
                          </a:solidFill>
                        </a:rPr>
                        <a:t>RCT</a:t>
                      </a:r>
                    </a:p>
                  </a:txBody>
                  <a:tcPr/>
                </a:tc>
                <a:tc>
                  <a:txBody>
                    <a:bodyPr/>
                    <a:lstStyle/>
                    <a:p>
                      <a:r>
                        <a:rPr lang="en-US" sz="1600" dirty="0">
                          <a:solidFill>
                            <a:schemeClr val="tx1"/>
                          </a:solidFill>
                        </a:rPr>
                        <a:t>Spearmint tea 2x/day x 1 menstrual cycle </a:t>
                      </a:r>
                      <a:r>
                        <a:rPr lang="en-US" sz="1600" dirty="0">
                          <a:solidFill>
                            <a:schemeClr val="tx1"/>
                          </a:solidFill>
                          <a:sym typeface="Wingdings" pitchFamily="2" charset="2"/>
                        </a:rPr>
                        <a:t> statistically significant decrease in subjective hirsutism scores (DQLI) but not in objective hirsutism scores (</a:t>
                      </a:r>
                      <a:r>
                        <a:rPr lang="en-US" sz="1600" dirty="0" err="1">
                          <a:solidFill>
                            <a:schemeClr val="tx1"/>
                          </a:solidFill>
                          <a:sym typeface="Wingdings" pitchFamily="2" charset="2"/>
                        </a:rPr>
                        <a:t>Ferriman</a:t>
                      </a:r>
                      <a:r>
                        <a:rPr lang="en-US" sz="1600" dirty="0">
                          <a:solidFill>
                            <a:schemeClr val="tx1"/>
                          </a:solidFill>
                          <a:sym typeface="Wingdings" pitchFamily="2" charset="2"/>
                        </a:rPr>
                        <a:t>-Gallwey)</a:t>
                      </a:r>
                      <a:endParaRPr lang="en-US" sz="1600" dirty="0">
                        <a:solidFill>
                          <a:schemeClr val="tx1"/>
                        </a:solidFill>
                      </a:endParaRPr>
                    </a:p>
                  </a:txBody>
                  <a:tcPr>
                    <a:solidFill>
                      <a:schemeClr val="accent6">
                        <a:lumMod val="20000"/>
                        <a:lumOff val="80000"/>
                      </a:schemeClr>
                    </a:solidFill>
                  </a:tcPr>
                </a:tc>
                <a:tc>
                  <a:txBody>
                    <a:bodyPr/>
                    <a:lstStyle/>
                    <a:p>
                      <a:r>
                        <a:rPr lang="en-US" sz="1600" dirty="0">
                          <a:solidFill>
                            <a:schemeClr val="tx1"/>
                          </a:solidFill>
                        </a:rPr>
                        <a:t> </a:t>
                      </a:r>
                    </a:p>
                  </a:txBody>
                  <a:tcPr>
                    <a:solidFill>
                      <a:schemeClr val="accent4">
                        <a:lumMod val="20000"/>
                        <a:lumOff val="80000"/>
                      </a:schemeClr>
                    </a:solidFill>
                  </a:tcPr>
                </a:tc>
                <a:extLst>
                  <a:ext uri="{0D108BD9-81ED-4DB2-BD59-A6C34878D82A}">
                    <a16:rowId xmlns:a16="http://schemas.microsoft.com/office/drawing/2014/main" val="123115016"/>
                  </a:ext>
                </a:extLst>
              </a:tr>
              <a:tr h="1071029">
                <a:tc>
                  <a:txBody>
                    <a:bodyPr/>
                    <a:lstStyle/>
                    <a:p>
                      <a:r>
                        <a:rPr lang="en-US" sz="1600" dirty="0">
                          <a:solidFill>
                            <a:schemeClr val="tx1"/>
                          </a:solidFill>
                        </a:rPr>
                        <a:t>Luan &amp; Sun, 2015</a:t>
                      </a:r>
                    </a:p>
                    <a:p>
                      <a:r>
                        <a:rPr lang="en-US" sz="1600" dirty="0">
                          <a:solidFill>
                            <a:schemeClr val="tx1"/>
                          </a:solidFill>
                        </a:rPr>
                        <a:t>Experimental Study</a:t>
                      </a:r>
                    </a:p>
                  </a:txBody>
                  <a:tcPr/>
                </a:tc>
                <a:tc>
                  <a:txBody>
                    <a:bodyPr/>
                    <a:lstStyle/>
                    <a:p>
                      <a:r>
                        <a:rPr lang="en-US" sz="1600" kern="1200" dirty="0">
                          <a:solidFill>
                            <a:schemeClr val="tx1"/>
                          </a:solidFill>
                          <a:effectLst/>
                          <a:latin typeface="+mn-lt"/>
                          <a:ea typeface="+mn-ea"/>
                          <a:cs typeface="+mn-cs"/>
                        </a:rPr>
                        <a:t>10 μM of glabridin /day x 12 months </a:t>
                      </a:r>
                      <a:r>
                        <a:rPr lang="en-US" sz="1600" kern="1200" dirty="0">
                          <a:solidFill>
                            <a:schemeClr val="tx1"/>
                          </a:solidFill>
                          <a:effectLst/>
                          <a:latin typeface="+mn-lt"/>
                          <a:ea typeface="+mn-ea"/>
                          <a:cs typeface="+mn-cs"/>
                          <a:sym typeface="Wingdings" pitchFamily="2" charset="2"/>
                        </a:rPr>
                        <a:t> statistically significant decrease in subjective ”Hirsutism Scores” but not objective hirsutism scores (</a:t>
                      </a:r>
                      <a:r>
                        <a:rPr lang="en-US" sz="1600" kern="1200" dirty="0" err="1">
                          <a:solidFill>
                            <a:schemeClr val="tx1"/>
                          </a:solidFill>
                          <a:effectLst/>
                          <a:latin typeface="+mn-lt"/>
                          <a:ea typeface="+mn-ea"/>
                          <a:cs typeface="+mn-cs"/>
                          <a:sym typeface="Wingdings" pitchFamily="2" charset="2"/>
                        </a:rPr>
                        <a:t>Ferriman</a:t>
                      </a:r>
                      <a:r>
                        <a:rPr lang="en-US" sz="1600" kern="1200" dirty="0">
                          <a:solidFill>
                            <a:schemeClr val="tx1"/>
                          </a:solidFill>
                          <a:effectLst/>
                          <a:latin typeface="+mn-lt"/>
                          <a:ea typeface="+mn-ea"/>
                          <a:cs typeface="+mn-cs"/>
                          <a:sym typeface="Wingdings" pitchFamily="2" charset="2"/>
                        </a:rPr>
                        <a:t>-Gallwey) </a:t>
                      </a:r>
                      <a:endParaRPr lang="en-US" sz="1600" dirty="0">
                        <a:solidFill>
                          <a:schemeClr val="tx1"/>
                        </a:solidFill>
                      </a:endParaRPr>
                    </a:p>
                  </a:txBody>
                  <a:tcPr>
                    <a:solidFill>
                      <a:schemeClr val="accent6">
                        <a:lumMod val="20000"/>
                        <a:lumOff val="80000"/>
                      </a:schemeClr>
                    </a:solidFill>
                  </a:tcPr>
                </a:tc>
                <a:tc>
                  <a:txBody>
                    <a:bodyPr/>
                    <a:lstStyle/>
                    <a:p>
                      <a:endParaRPr lang="en-US"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524046722"/>
                  </a:ext>
                </a:extLst>
              </a:tr>
            </a:tbl>
          </a:graphicData>
        </a:graphic>
      </p:graphicFrame>
      <p:sp>
        <p:nvSpPr>
          <p:cNvPr id="7" name="TextBox 6">
            <a:extLst>
              <a:ext uri="{FF2B5EF4-FFF2-40B4-BE49-F238E27FC236}">
                <a16:creationId xmlns:a16="http://schemas.microsoft.com/office/drawing/2014/main" id="{4B4F8BD0-0038-FB4E-ABDC-D51D30021E50}"/>
              </a:ext>
            </a:extLst>
          </p:cNvPr>
          <p:cNvSpPr txBox="1"/>
          <p:nvPr/>
        </p:nvSpPr>
        <p:spPr>
          <a:xfrm>
            <a:off x="742950" y="5369876"/>
            <a:ext cx="10668000" cy="707886"/>
          </a:xfrm>
          <a:prstGeom prst="rect">
            <a:avLst/>
          </a:prstGeom>
          <a:solidFill>
            <a:schemeClr val="accent1">
              <a:lumMod val="20000"/>
              <a:lumOff val="80000"/>
            </a:schemeClr>
          </a:solidFill>
        </p:spPr>
        <p:txBody>
          <a:bodyPr wrap="square" rtlCol="0">
            <a:spAutoFit/>
          </a:bodyPr>
          <a:lstStyle/>
          <a:p>
            <a:pPr lvl="0">
              <a:defRPr/>
            </a:pPr>
            <a:r>
              <a:rPr lang="en-US" sz="2000" dirty="0"/>
              <a:t>It is inconclusive to determine the effect herbal supplements have on improving clinical manifestations of hyperandrogenism in young women with PCOS. </a:t>
            </a:r>
          </a:p>
        </p:txBody>
      </p:sp>
    </p:spTree>
    <p:extLst>
      <p:ext uri="{BB962C8B-B14F-4D97-AF65-F5344CB8AC3E}">
        <p14:creationId xmlns:p14="http://schemas.microsoft.com/office/powerpoint/2010/main" val="110925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3AE6-F60C-194F-9B52-FD33477B5449}"/>
              </a:ext>
            </a:extLst>
          </p:cNvPr>
          <p:cNvSpPr>
            <a:spLocks noGrp="1"/>
          </p:cNvSpPr>
          <p:nvPr>
            <p:ph type="title"/>
          </p:nvPr>
        </p:nvSpPr>
        <p:spPr/>
        <p:txBody>
          <a:bodyPr/>
          <a:lstStyle/>
          <a:p>
            <a:r>
              <a:rPr lang="en-US" dirty="0">
                <a:solidFill>
                  <a:schemeClr val="accent1">
                    <a:lumMod val="60000"/>
                    <a:lumOff val="40000"/>
                  </a:schemeClr>
                </a:solidFill>
              </a:rPr>
              <a:t>Discussion Continued</a:t>
            </a:r>
          </a:p>
        </p:txBody>
      </p:sp>
      <p:sp>
        <p:nvSpPr>
          <p:cNvPr id="3" name="Content Placeholder 2">
            <a:extLst>
              <a:ext uri="{FF2B5EF4-FFF2-40B4-BE49-F238E27FC236}">
                <a16:creationId xmlns:a16="http://schemas.microsoft.com/office/drawing/2014/main" id="{962C128D-CFCA-884D-B7AB-3CF31F11D1D6}"/>
              </a:ext>
            </a:extLst>
          </p:cNvPr>
          <p:cNvSpPr>
            <a:spLocks noGrp="1"/>
          </p:cNvSpPr>
          <p:nvPr>
            <p:ph idx="1"/>
          </p:nvPr>
        </p:nvSpPr>
        <p:spPr/>
        <p:txBody>
          <a:bodyPr/>
          <a:lstStyle/>
          <a:p>
            <a:pPr marL="228600" indent="0">
              <a:buNone/>
            </a:pPr>
            <a:r>
              <a:rPr lang="en-US" dirty="0">
                <a:solidFill>
                  <a:schemeClr val="tx1">
                    <a:lumMod val="95000"/>
                    <a:lumOff val="5000"/>
                  </a:schemeClr>
                </a:solidFill>
              </a:rPr>
              <a:t>All studies agreed, to some degree, that elevated androgen levels in young women with PCOS can be decreased by the treatment of various herbal supplements </a:t>
            </a:r>
          </a:p>
          <a:p>
            <a:pPr marL="228600" indent="0">
              <a:buNone/>
            </a:pPr>
            <a:endParaRPr lang="en-US" dirty="0">
              <a:solidFill>
                <a:schemeClr val="tx1">
                  <a:lumMod val="95000"/>
                  <a:lumOff val="5000"/>
                </a:schemeClr>
              </a:solidFill>
            </a:endParaRPr>
          </a:p>
          <a:p>
            <a:pPr marL="228600" indent="0">
              <a:buNone/>
            </a:pPr>
            <a:r>
              <a:rPr lang="en-US" dirty="0">
                <a:solidFill>
                  <a:schemeClr val="tx1">
                    <a:lumMod val="95000"/>
                    <a:lumOff val="5000"/>
                  </a:schemeClr>
                </a:solidFill>
              </a:rPr>
              <a:t>(Ainehchi et al., 2020; Akdogan et al., 2007; Armanini et al., 2007; Grant, 2010; Luan &amp; Sun, 2015). </a:t>
            </a:r>
          </a:p>
        </p:txBody>
      </p:sp>
    </p:spTree>
    <p:extLst>
      <p:ext uri="{BB962C8B-B14F-4D97-AF65-F5344CB8AC3E}">
        <p14:creationId xmlns:p14="http://schemas.microsoft.com/office/powerpoint/2010/main" val="177087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F6D4D-DEF9-8A44-91BE-599A037E1146}"/>
              </a:ext>
            </a:extLst>
          </p:cNvPr>
          <p:cNvSpPr>
            <a:spLocks noGrp="1"/>
          </p:cNvSpPr>
          <p:nvPr>
            <p:ph type="title"/>
          </p:nvPr>
        </p:nvSpPr>
        <p:spPr>
          <a:xfrm>
            <a:off x="838200" y="3893769"/>
            <a:ext cx="3344333" cy="2319306"/>
          </a:xfrm>
        </p:spPr>
        <p:txBody>
          <a:bodyPr anchor="t">
            <a:normAutofit/>
          </a:bodyPr>
          <a:lstStyle/>
          <a:p>
            <a:r>
              <a:rPr lang="en-US" sz="4400" dirty="0">
                <a:solidFill>
                  <a:schemeClr val="accent1"/>
                </a:solidFill>
              </a:rPr>
              <a:t>Discussion: Strengths &amp; Limitations</a:t>
            </a:r>
          </a:p>
        </p:txBody>
      </p:sp>
      <p:pic>
        <p:nvPicPr>
          <p:cNvPr id="5" name="Picture 4" descr="A picture containing food, plate, slice, spice&#10;&#10;Description automatically generated">
            <a:extLst>
              <a:ext uri="{FF2B5EF4-FFF2-40B4-BE49-F238E27FC236}">
                <a16:creationId xmlns:a16="http://schemas.microsoft.com/office/drawing/2014/main" id="{01C62F71-8F20-E749-87D2-EF71727E7D84}"/>
              </a:ext>
            </a:extLst>
          </p:cNvPr>
          <p:cNvPicPr>
            <a:picLocks noChangeAspect="1"/>
          </p:cNvPicPr>
          <p:nvPr/>
        </p:nvPicPr>
        <p:blipFill rotWithShape="1">
          <a:blip r:embed="rId3"/>
          <a:srcRect t="19683" r="1" b="29507"/>
          <a:stretch/>
        </p:blipFill>
        <p:spPr>
          <a:xfrm>
            <a:off x="490506" y="487253"/>
            <a:ext cx="11211919" cy="3119548"/>
          </a:xfrm>
          <a:prstGeom prst="rect">
            <a:avLst/>
          </a:prstGeom>
        </p:spPr>
      </p:pic>
      <p:sp>
        <p:nvSpPr>
          <p:cNvPr id="3" name="Content Placeholder 2">
            <a:extLst>
              <a:ext uri="{FF2B5EF4-FFF2-40B4-BE49-F238E27FC236}">
                <a16:creationId xmlns:a16="http://schemas.microsoft.com/office/drawing/2014/main" id="{7066B752-57E6-C645-80A4-81ECB77DEFED}"/>
              </a:ext>
            </a:extLst>
          </p:cNvPr>
          <p:cNvSpPr>
            <a:spLocks noGrp="1"/>
          </p:cNvSpPr>
          <p:nvPr>
            <p:ph idx="1"/>
          </p:nvPr>
        </p:nvSpPr>
        <p:spPr>
          <a:xfrm>
            <a:off x="4182533" y="3893770"/>
            <a:ext cx="7171266" cy="2319305"/>
          </a:xfrm>
        </p:spPr>
        <p:txBody>
          <a:bodyPr anchor="t">
            <a:normAutofit/>
          </a:bodyPr>
          <a:lstStyle/>
          <a:p>
            <a:r>
              <a:rPr lang="en-US" sz="2000" b="1" dirty="0">
                <a:solidFill>
                  <a:schemeClr val="tx1">
                    <a:alpha val="60000"/>
                  </a:schemeClr>
                </a:solidFill>
              </a:rPr>
              <a:t>Strengths – </a:t>
            </a:r>
            <a:r>
              <a:rPr lang="en-US" sz="2000" dirty="0">
                <a:solidFill>
                  <a:schemeClr val="tx1">
                    <a:alpha val="60000"/>
                  </a:schemeClr>
                </a:solidFill>
              </a:rPr>
              <a:t>2 RCT, blinding, same population and age across studies, </a:t>
            </a:r>
          </a:p>
          <a:p>
            <a:r>
              <a:rPr lang="en-US" sz="2000" b="1" dirty="0">
                <a:solidFill>
                  <a:schemeClr val="tx1">
                    <a:alpha val="60000"/>
                  </a:schemeClr>
                </a:solidFill>
              </a:rPr>
              <a:t>Limitations – </a:t>
            </a:r>
            <a:r>
              <a:rPr lang="en-US" sz="2000" dirty="0">
                <a:solidFill>
                  <a:schemeClr val="tx1">
                    <a:alpha val="60000"/>
                  </a:schemeClr>
                </a:solidFill>
              </a:rPr>
              <a:t>Majority of studies were experimental studies, short treatment periods, small sample sizes, subjective data was collected, limited studies included in review, several mixed treatments.</a:t>
            </a:r>
          </a:p>
        </p:txBody>
      </p:sp>
    </p:spTree>
    <p:extLst>
      <p:ext uri="{BB962C8B-B14F-4D97-AF65-F5344CB8AC3E}">
        <p14:creationId xmlns:p14="http://schemas.microsoft.com/office/powerpoint/2010/main" val="118268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472C6-AE3D-A846-BFD2-1087487C55CF}"/>
              </a:ext>
            </a:extLst>
          </p:cNvPr>
          <p:cNvSpPr>
            <a:spLocks noGrp="1"/>
          </p:cNvSpPr>
          <p:nvPr>
            <p:ph type="title"/>
          </p:nvPr>
        </p:nvSpPr>
        <p:spPr>
          <a:xfrm>
            <a:off x="838199" y="857252"/>
            <a:ext cx="4581525" cy="734482"/>
          </a:xfrm>
        </p:spPr>
        <p:txBody>
          <a:bodyPr anchor="b">
            <a:normAutofit/>
          </a:bodyPr>
          <a:lstStyle/>
          <a:p>
            <a:r>
              <a:rPr lang="en-US" sz="4400" dirty="0">
                <a:solidFill>
                  <a:schemeClr val="accent1"/>
                </a:solidFill>
              </a:rPr>
              <a:t>Conclusion</a:t>
            </a:r>
          </a:p>
        </p:txBody>
      </p:sp>
      <p:sp>
        <p:nvSpPr>
          <p:cNvPr id="3" name="Content Placeholder 2">
            <a:extLst>
              <a:ext uri="{FF2B5EF4-FFF2-40B4-BE49-F238E27FC236}">
                <a16:creationId xmlns:a16="http://schemas.microsoft.com/office/drawing/2014/main" id="{9DD98278-B6D5-E241-A31F-790C9E43177E}"/>
              </a:ext>
            </a:extLst>
          </p:cNvPr>
          <p:cNvSpPr>
            <a:spLocks noGrp="1"/>
          </p:cNvSpPr>
          <p:nvPr>
            <p:ph idx="1"/>
          </p:nvPr>
        </p:nvSpPr>
        <p:spPr>
          <a:xfrm>
            <a:off x="356251" y="1765572"/>
            <a:ext cx="5738225" cy="4499760"/>
          </a:xfrm>
        </p:spPr>
        <p:txBody>
          <a:bodyPr>
            <a:noAutofit/>
          </a:bodyPr>
          <a:lstStyle/>
          <a:p>
            <a:pPr>
              <a:lnSpc>
                <a:spcPct val="100000"/>
              </a:lnSpc>
            </a:pPr>
            <a:r>
              <a:rPr lang="en-US" sz="2400" b="1" dirty="0">
                <a:solidFill>
                  <a:schemeClr val="tx1">
                    <a:lumMod val="95000"/>
                    <a:lumOff val="5000"/>
                    <a:alpha val="60000"/>
                  </a:schemeClr>
                </a:solidFill>
              </a:rPr>
              <a:t>Conclusion - </a:t>
            </a:r>
            <a:r>
              <a:rPr lang="en-US" sz="2400" dirty="0">
                <a:solidFill>
                  <a:schemeClr val="tx1">
                    <a:lumMod val="95000"/>
                    <a:lumOff val="5000"/>
                    <a:alpha val="60000"/>
                  </a:schemeClr>
                </a:solidFill>
              </a:rPr>
              <a:t>Herbal supplements can significantly lower biochemical androgen levels and can significantly improve clinical features of elevated androgens in young women with PCOS.</a:t>
            </a:r>
          </a:p>
          <a:p>
            <a:pPr>
              <a:lnSpc>
                <a:spcPct val="100000"/>
              </a:lnSpc>
            </a:pPr>
            <a:r>
              <a:rPr lang="en-US" sz="2400" b="1" dirty="0">
                <a:solidFill>
                  <a:schemeClr val="tx1">
                    <a:lumMod val="95000"/>
                    <a:lumOff val="5000"/>
                    <a:alpha val="60000"/>
                  </a:schemeClr>
                </a:solidFill>
              </a:rPr>
              <a:t>Grade - </a:t>
            </a:r>
            <a:r>
              <a:rPr lang="en-US" sz="2400" dirty="0">
                <a:solidFill>
                  <a:schemeClr val="tx1">
                    <a:lumMod val="95000"/>
                    <a:lumOff val="5000"/>
                    <a:alpha val="60000"/>
                  </a:schemeClr>
                </a:solidFill>
              </a:rPr>
              <a:t>II (Fair) </a:t>
            </a:r>
          </a:p>
          <a:p>
            <a:pPr>
              <a:lnSpc>
                <a:spcPct val="100000"/>
              </a:lnSpc>
            </a:pPr>
            <a:r>
              <a:rPr lang="en-US" sz="2400" b="1" dirty="0">
                <a:solidFill>
                  <a:schemeClr val="tx1">
                    <a:lumMod val="95000"/>
                    <a:lumOff val="5000"/>
                    <a:alpha val="60000"/>
                  </a:schemeClr>
                </a:solidFill>
              </a:rPr>
              <a:t>Further Research - </a:t>
            </a:r>
            <a:r>
              <a:rPr lang="en-US" sz="2400" dirty="0">
                <a:solidFill>
                  <a:schemeClr val="tx1">
                    <a:lumMod val="95000"/>
                    <a:lumOff val="5000"/>
                    <a:alpha val="60000"/>
                  </a:schemeClr>
                </a:solidFill>
              </a:rPr>
              <a:t>Human subjects with PCOS &amp; isolated, individual herbal supplement treatment on this population.</a:t>
            </a:r>
          </a:p>
        </p:txBody>
      </p:sp>
      <p:pic>
        <p:nvPicPr>
          <p:cNvPr id="5" name="Picture 4" descr="A group of green leaves&#10;&#10;Description automatically generated with low confidence">
            <a:extLst>
              <a:ext uri="{FF2B5EF4-FFF2-40B4-BE49-F238E27FC236}">
                <a16:creationId xmlns:a16="http://schemas.microsoft.com/office/drawing/2014/main" id="{86FA0760-124E-4646-A1B4-FD11C43451A3}"/>
              </a:ext>
            </a:extLst>
          </p:cNvPr>
          <p:cNvPicPr>
            <a:picLocks noChangeAspect="1"/>
          </p:cNvPicPr>
          <p:nvPr/>
        </p:nvPicPr>
        <p:blipFill>
          <a:blip r:embed="rId3">
            <a:alphaModFix amt="90000"/>
          </a:blip>
          <a:stretch>
            <a:fillRect/>
          </a:stretch>
        </p:blipFill>
        <p:spPr>
          <a:xfrm>
            <a:off x="6330893" y="1765572"/>
            <a:ext cx="5022907" cy="3299068"/>
          </a:xfrm>
          <a:prstGeom prst="rect">
            <a:avLst/>
          </a:prstGeom>
        </p:spPr>
      </p:pic>
    </p:spTree>
    <p:extLst>
      <p:ext uri="{BB962C8B-B14F-4D97-AF65-F5344CB8AC3E}">
        <p14:creationId xmlns:p14="http://schemas.microsoft.com/office/powerpoint/2010/main" val="410632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22AECE-5BDC-804F-879B-824AEB30A9EA}"/>
              </a:ext>
            </a:extLst>
          </p:cNvPr>
          <p:cNvSpPr>
            <a:spLocks noGrp="1"/>
          </p:cNvSpPr>
          <p:nvPr>
            <p:ph type="title"/>
          </p:nvPr>
        </p:nvSpPr>
        <p:spPr>
          <a:xfrm>
            <a:off x="3845279" y="1553210"/>
            <a:ext cx="4242472" cy="1121352"/>
          </a:xfrm>
        </p:spPr>
        <p:txBody>
          <a:bodyPr vert="horz" lIns="91440" tIns="45720" rIns="91440" bIns="45720" rtlCol="0" anchor="b">
            <a:normAutofit/>
          </a:bodyPr>
          <a:lstStyle/>
          <a:p>
            <a:r>
              <a:rPr lang="en-US" sz="5400" dirty="0">
                <a:solidFill>
                  <a:srgbClr val="FFFFFF"/>
                </a:solidFill>
              </a:rPr>
              <a:t>Thank you!</a:t>
            </a:r>
          </a:p>
        </p:txBody>
      </p:sp>
      <p:sp>
        <p:nvSpPr>
          <p:cNvPr id="21" name="Oval 20">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Handshake">
            <a:extLst>
              <a:ext uri="{FF2B5EF4-FFF2-40B4-BE49-F238E27FC236}">
                <a16:creationId xmlns:a16="http://schemas.microsoft.com/office/drawing/2014/main" id="{9DDF0619-4F23-4B70-BA12-32CBFDC7BDBD}"/>
              </a:ext>
            </a:extLst>
          </p:cNvPr>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4886" y="1725266"/>
            <a:ext cx="5863258" cy="5863258"/>
          </a:xfrm>
          <a:prstGeom prst="rect">
            <a:avLst/>
          </a:prstGeom>
        </p:spPr>
      </p:pic>
    </p:spTree>
    <p:extLst>
      <p:ext uri="{BB962C8B-B14F-4D97-AF65-F5344CB8AC3E}">
        <p14:creationId xmlns:p14="http://schemas.microsoft.com/office/powerpoint/2010/main" val="127483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4CC-A67C-F548-8CE0-77FE281D054E}"/>
              </a:ext>
            </a:extLst>
          </p:cNvPr>
          <p:cNvSpPr>
            <a:spLocks noGrp="1"/>
          </p:cNvSpPr>
          <p:nvPr>
            <p:ph type="title"/>
          </p:nvPr>
        </p:nvSpPr>
        <p:spPr/>
        <p:txBody>
          <a:bodyPr/>
          <a:lstStyle/>
          <a:p>
            <a:r>
              <a:rPr lang="en-US" dirty="0">
                <a:solidFill>
                  <a:schemeClr val="accent1">
                    <a:lumMod val="60000"/>
                    <a:lumOff val="40000"/>
                  </a:schemeClr>
                </a:solidFill>
              </a:rPr>
              <a:t>Introduction</a:t>
            </a:r>
          </a:p>
        </p:txBody>
      </p:sp>
      <p:sp>
        <p:nvSpPr>
          <p:cNvPr id="3" name="Content Placeholder 2">
            <a:extLst>
              <a:ext uri="{FF2B5EF4-FFF2-40B4-BE49-F238E27FC236}">
                <a16:creationId xmlns:a16="http://schemas.microsoft.com/office/drawing/2014/main" id="{03027FDD-DF53-9848-A9E2-0AE57AA1A24E}"/>
              </a:ext>
            </a:extLst>
          </p:cNvPr>
          <p:cNvSpPr>
            <a:spLocks noGrp="1"/>
          </p:cNvSpPr>
          <p:nvPr>
            <p:ph idx="1"/>
          </p:nvPr>
        </p:nvSpPr>
        <p:spPr>
          <a:xfrm>
            <a:off x="838200" y="2006600"/>
            <a:ext cx="10515600" cy="3998306"/>
          </a:xfrm>
        </p:spPr>
        <p:txBody>
          <a:bodyPr>
            <a:normAutofit/>
          </a:bodyPr>
          <a:lstStyle/>
          <a:p>
            <a:pPr marL="0" lvl="0" indent="0">
              <a:spcBef>
                <a:spcPts val="0"/>
              </a:spcBef>
              <a:buNone/>
            </a:pPr>
            <a:r>
              <a:rPr lang="en-US" b="1" dirty="0">
                <a:solidFill>
                  <a:schemeClr val="tx1"/>
                </a:solidFill>
              </a:rPr>
              <a:t>What is PCOS? - </a:t>
            </a:r>
            <a:r>
              <a:rPr lang="en-US" dirty="0">
                <a:solidFill>
                  <a:schemeClr val="tx1"/>
                </a:solidFill>
              </a:rPr>
              <a:t>An endocrine disorder affecting women of reproductive ages.</a:t>
            </a:r>
          </a:p>
          <a:p>
            <a:pPr marL="0" lvl="0" indent="0">
              <a:spcBef>
                <a:spcPts val="0"/>
              </a:spcBef>
              <a:buNone/>
            </a:pPr>
            <a:endParaRPr lang="en-US" b="1" dirty="0">
              <a:solidFill>
                <a:schemeClr val="tx1"/>
              </a:solidFill>
            </a:endParaRPr>
          </a:p>
          <a:p>
            <a:pPr marL="0" lvl="0" indent="0">
              <a:spcBef>
                <a:spcPts val="0"/>
              </a:spcBef>
              <a:buNone/>
            </a:pPr>
            <a:r>
              <a:rPr lang="en-US" b="1" dirty="0">
                <a:solidFill>
                  <a:schemeClr val="tx1"/>
                </a:solidFill>
              </a:rPr>
              <a:t>History/ Background - </a:t>
            </a:r>
            <a:r>
              <a:rPr lang="en-US" dirty="0">
                <a:solidFill>
                  <a:schemeClr val="tx1"/>
                </a:solidFill>
              </a:rPr>
              <a:t>1935 - Stein and Leventhal initially describe PCOS as a syndrome.</a:t>
            </a:r>
          </a:p>
          <a:p>
            <a:pPr marL="0" lvl="0" indent="0">
              <a:spcBef>
                <a:spcPts val="0"/>
              </a:spcBef>
              <a:buNone/>
            </a:pPr>
            <a:endParaRPr lang="en-US" b="1" dirty="0">
              <a:solidFill>
                <a:schemeClr val="tx1"/>
              </a:solidFill>
            </a:endParaRPr>
          </a:p>
          <a:p>
            <a:pPr marL="0" lvl="0" indent="0">
              <a:spcBef>
                <a:spcPts val="0"/>
              </a:spcBef>
              <a:buNone/>
            </a:pPr>
            <a:r>
              <a:rPr lang="en-US" b="1" dirty="0">
                <a:solidFill>
                  <a:schemeClr val="tx1"/>
                </a:solidFill>
              </a:rPr>
              <a:t>Etiology &amp; Pathogenesis - </a:t>
            </a:r>
            <a:r>
              <a:rPr lang="en-US" dirty="0">
                <a:solidFill>
                  <a:schemeClr val="tx1"/>
                </a:solidFill>
                <a:latin typeface="Arial"/>
                <a:ea typeface="Arial"/>
                <a:cs typeface="Arial"/>
                <a:sym typeface="Arial"/>
              </a:rPr>
              <a:t>Not yet completely known. PCOS affects 6-12% of US Women. </a:t>
            </a:r>
          </a:p>
        </p:txBody>
      </p:sp>
      <p:sp>
        <p:nvSpPr>
          <p:cNvPr id="4" name="TextBox 3">
            <a:extLst>
              <a:ext uri="{FF2B5EF4-FFF2-40B4-BE49-F238E27FC236}">
                <a16:creationId xmlns:a16="http://schemas.microsoft.com/office/drawing/2014/main" id="{DC59DFB1-A35A-6A4C-B209-CB2797192DC5}"/>
              </a:ext>
            </a:extLst>
          </p:cNvPr>
          <p:cNvSpPr txBox="1"/>
          <p:nvPr/>
        </p:nvSpPr>
        <p:spPr>
          <a:xfrm>
            <a:off x="838200" y="5992297"/>
            <a:ext cx="10896600" cy="369332"/>
          </a:xfrm>
          <a:prstGeom prst="rect">
            <a:avLst/>
          </a:prstGeom>
          <a:noFill/>
        </p:spPr>
        <p:txBody>
          <a:bodyPr wrap="square" rtlCol="0">
            <a:spAutoFit/>
          </a:bodyPr>
          <a:lstStyle/>
          <a:p>
            <a:r>
              <a:rPr lang="en-US" dirty="0"/>
              <a:t>(PCOS, 2020; PCOS and diabetes, 2020; Rosenfield &amp; Ehrmann, 2016; Stein &amp; Leventhal, 1935) </a:t>
            </a:r>
          </a:p>
        </p:txBody>
      </p:sp>
    </p:spTree>
    <p:extLst>
      <p:ext uri="{BB962C8B-B14F-4D97-AF65-F5344CB8AC3E}">
        <p14:creationId xmlns:p14="http://schemas.microsoft.com/office/powerpoint/2010/main" val="298833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670A-52DC-8D44-8002-03FCD5B4096E}"/>
              </a:ext>
            </a:extLst>
          </p:cNvPr>
          <p:cNvSpPr>
            <a:spLocks noGrp="1"/>
          </p:cNvSpPr>
          <p:nvPr>
            <p:ph type="title"/>
          </p:nvPr>
        </p:nvSpPr>
        <p:spPr>
          <a:xfrm>
            <a:off x="838200" y="681037"/>
            <a:ext cx="4309533" cy="1842030"/>
          </a:xfrm>
        </p:spPr>
        <p:txBody>
          <a:bodyPr>
            <a:normAutofit fontScale="90000"/>
          </a:bodyPr>
          <a:lstStyle/>
          <a:p>
            <a:r>
              <a:rPr lang="en-US" dirty="0">
                <a:solidFill>
                  <a:schemeClr val="accent1">
                    <a:lumMod val="60000"/>
                    <a:lumOff val="40000"/>
                  </a:schemeClr>
                </a:solidFill>
              </a:rPr>
              <a:t>PCOS Diagnostic Criteria</a:t>
            </a:r>
          </a:p>
        </p:txBody>
      </p:sp>
      <p:sp>
        <p:nvSpPr>
          <p:cNvPr id="3" name="Content Placeholder 2">
            <a:extLst>
              <a:ext uri="{FF2B5EF4-FFF2-40B4-BE49-F238E27FC236}">
                <a16:creationId xmlns:a16="http://schemas.microsoft.com/office/drawing/2014/main" id="{1D32317C-A981-0A4F-A4BC-176CAFCE149B}"/>
              </a:ext>
            </a:extLst>
          </p:cNvPr>
          <p:cNvSpPr>
            <a:spLocks noGrp="1"/>
          </p:cNvSpPr>
          <p:nvPr>
            <p:ph idx="1"/>
          </p:nvPr>
        </p:nvSpPr>
        <p:spPr>
          <a:xfrm>
            <a:off x="5088466" y="816505"/>
            <a:ext cx="6536265" cy="5495925"/>
          </a:xfrm>
        </p:spPr>
        <p:txBody>
          <a:bodyPr>
            <a:normAutofit fontScale="92500"/>
          </a:bodyPr>
          <a:lstStyle/>
          <a:p>
            <a:pPr marL="101600" lvl="0" indent="0">
              <a:spcBef>
                <a:spcPts val="1600"/>
              </a:spcBef>
              <a:buSzPts val="2000"/>
              <a:buNone/>
            </a:pPr>
            <a:r>
              <a:rPr lang="en-US" sz="2200" b="1" dirty="0">
                <a:solidFill>
                  <a:schemeClr val="tx1">
                    <a:lumMod val="95000"/>
                    <a:lumOff val="5000"/>
                    <a:alpha val="70000"/>
                  </a:schemeClr>
                </a:solidFill>
              </a:rPr>
              <a:t>Must meet 2 of the 3 following Rotterdam Criteria</a:t>
            </a:r>
          </a:p>
          <a:p>
            <a:pPr marL="101600" lvl="0" indent="0">
              <a:spcBef>
                <a:spcPts val="1600"/>
              </a:spcBef>
              <a:buSzPts val="2000"/>
              <a:buNone/>
            </a:pPr>
            <a:r>
              <a:rPr lang="en-US" sz="2200" b="1" dirty="0">
                <a:solidFill>
                  <a:schemeClr val="tx1">
                    <a:lumMod val="95000"/>
                    <a:lumOff val="5000"/>
                    <a:alpha val="70000"/>
                  </a:schemeClr>
                </a:solidFill>
              </a:rPr>
              <a:t>1. Polycystic Ovaries</a:t>
            </a:r>
            <a:r>
              <a:rPr lang="en-US" sz="2200" dirty="0">
                <a:solidFill>
                  <a:schemeClr val="tx1">
                    <a:lumMod val="95000"/>
                    <a:lumOff val="5000"/>
                    <a:alpha val="70000"/>
                  </a:schemeClr>
                </a:solidFill>
              </a:rPr>
              <a:t> – Ovaries that have multiple cysts or fluid-filled sacks on or in the ovaries causing them to be enlarged. (Pictured).</a:t>
            </a:r>
          </a:p>
          <a:p>
            <a:pPr marL="101600" lvl="0" indent="0">
              <a:spcBef>
                <a:spcPts val="0"/>
              </a:spcBef>
              <a:buSzPts val="2000"/>
              <a:buNone/>
            </a:pPr>
            <a:endParaRPr lang="en-US" sz="2200" b="1" dirty="0">
              <a:solidFill>
                <a:schemeClr val="tx1">
                  <a:lumMod val="95000"/>
                  <a:lumOff val="5000"/>
                  <a:alpha val="70000"/>
                </a:schemeClr>
              </a:solidFill>
            </a:endParaRPr>
          </a:p>
          <a:p>
            <a:pPr marL="101600" lvl="0" indent="0">
              <a:spcBef>
                <a:spcPts val="0"/>
              </a:spcBef>
              <a:buSzPts val="2000"/>
              <a:buNone/>
            </a:pPr>
            <a:r>
              <a:rPr lang="en-US" sz="2200" b="1" dirty="0">
                <a:solidFill>
                  <a:schemeClr val="tx1">
                    <a:lumMod val="95000"/>
                    <a:lumOff val="5000"/>
                    <a:alpha val="70000"/>
                  </a:schemeClr>
                </a:solidFill>
              </a:rPr>
              <a:t>2. Oligomenorrhea</a:t>
            </a:r>
            <a:r>
              <a:rPr lang="en-US" sz="2200" dirty="0">
                <a:solidFill>
                  <a:schemeClr val="tx1">
                    <a:lumMod val="95000"/>
                    <a:lumOff val="5000"/>
                    <a:alpha val="70000"/>
                  </a:schemeClr>
                </a:solidFill>
              </a:rPr>
              <a:t> -  Irregular periods (missing or skipping periods, and periods last longer or shorter than the average cycle length). This criteria also including periods that are extraordinarily heavy. </a:t>
            </a:r>
          </a:p>
          <a:p>
            <a:pPr marL="101600" lvl="0" indent="0">
              <a:spcBef>
                <a:spcPts val="0"/>
              </a:spcBef>
              <a:buSzPts val="2000"/>
              <a:buNone/>
            </a:pPr>
            <a:endParaRPr lang="en-US" sz="2200" b="1" dirty="0">
              <a:solidFill>
                <a:schemeClr val="tx1">
                  <a:lumMod val="95000"/>
                  <a:lumOff val="5000"/>
                  <a:alpha val="70000"/>
                </a:schemeClr>
              </a:solidFill>
            </a:endParaRPr>
          </a:p>
          <a:p>
            <a:pPr marL="101600" lvl="0" indent="0">
              <a:spcBef>
                <a:spcPts val="0"/>
              </a:spcBef>
              <a:buSzPts val="2000"/>
              <a:buNone/>
            </a:pPr>
            <a:r>
              <a:rPr lang="en-US" sz="2200" b="1" dirty="0">
                <a:solidFill>
                  <a:schemeClr val="tx1">
                    <a:lumMod val="95000"/>
                    <a:lumOff val="5000"/>
                    <a:alpha val="70000"/>
                  </a:schemeClr>
                </a:solidFill>
              </a:rPr>
              <a:t>3. Hyperandrogenism</a:t>
            </a:r>
            <a:r>
              <a:rPr lang="en-US" sz="2200" dirty="0">
                <a:solidFill>
                  <a:schemeClr val="tx1">
                    <a:lumMod val="95000"/>
                    <a:lumOff val="5000"/>
                    <a:alpha val="70000"/>
                  </a:schemeClr>
                </a:solidFill>
              </a:rPr>
              <a:t> - High levels of androgens in women which may present as high levels of testosterone in the blood, hirsutism (excessive facial, back, and chest hair growth), alopecia, acne, central obesity, etc</a:t>
            </a:r>
            <a:r>
              <a:rPr lang="en-US" sz="2200" dirty="0">
                <a:solidFill>
                  <a:schemeClr val="tx1">
                    <a:alpha val="70000"/>
                  </a:schemeClr>
                </a:solidFill>
              </a:rPr>
              <a:t>.   </a:t>
            </a:r>
          </a:p>
          <a:p>
            <a:endParaRPr lang="en-US" dirty="0"/>
          </a:p>
        </p:txBody>
      </p:sp>
      <p:pic>
        <p:nvPicPr>
          <p:cNvPr id="5" name="Picture 4" descr="A picture containing snake&#10;&#10;Description automatically generated">
            <a:extLst>
              <a:ext uri="{FF2B5EF4-FFF2-40B4-BE49-F238E27FC236}">
                <a16:creationId xmlns:a16="http://schemas.microsoft.com/office/drawing/2014/main" id="{8500F1EE-A57D-644C-8806-37677197C5B5}"/>
              </a:ext>
            </a:extLst>
          </p:cNvPr>
          <p:cNvPicPr>
            <a:picLocks noChangeAspect="1"/>
          </p:cNvPicPr>
          <p:nvPr/>
        </p:nvPicPr>
        <p:blipFill>
          <a:blip r:embed="rId3"/>
          <a:stretch>
            <a:fillRect/>
          </a:stretch>
        </p:blipFill>
        <p:spPr>
          <a:xfrm>
            <a:off x="973667" y="2695794"/>
            <a:ext cx="3683000" cy="3278275"/>
          </a:xfrm>
          <a:prstGeom prst="rect">
            <a:avLst/>
          </a:prstGeom>
        </p:spPr>
      </p:pic>
      <p:sp>
        <p:nvSpPr>
          <p:cNvPr id="6" name="TextBox 5">
            <a:extLst>
              <a:ext uri="{FF2B5EF4-FFF2-40B4-BE49-F238E27FC236}">
                <a16:creationId xmlns:a16="http://schemas.microsoft.com/office/drawing/2014/main" id="{232AFF07-24D0-2847-B1A4-F4BE92E8E432}"/>
              </a:ext>
            </a:extLst>
          </p:cNvPr>
          <p:cNvSpPr txBox="1"/>
          <p:nvPr/>
        </p:nvSpPr>
        <p:spPr>
          <a:xfrm>
            <a:off x="8489948" y="5974069"/>
            <a:ext cx="3384552" cy="369332"/>
          </a:xfrm>
          <a:prstGeom prst="rect">
            <a:avLst/>
          </a:prstGeom>
          <a:noFill/>
        </p:spPr>
        <p:txBody>
          <a:bodyPr wrap="square" rtlCol="0">
            <a:spAutoFit/>
          </a:bodyPr>
          <a:lstStyle/>
          <a:p>
            <a:r>
              <a:rPr lang="en-US" dirty="0"/>
              <a:t>(PCOS, 2020; Oakley, 2014) </a:t>
            </a:r>
          </a:p>
        </p:txBody>
      </p:sp>
    </p:spTree>
    <p:extLst>
      <p:ext uri="{BB962C8B-B14F-4D97-AF65-F5344CB8AC3E}">
        <p14:creationId xmlns:p14="http://schemas.microsoft.com/office/powerpoint/2010/main" val="37432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indoor, close&#10;&#10;Description automatically generated">
            <a:extLst>
              <a:ext uri="{FF2B5EF4-FFF2-40B4-BE49-F238E27FC236}">
                <a16:creationId xmlns:a16="http://schemas.microsoft.com/office/drawing/2014/main" id="{3F66F958-6B64-B84F-BFB3-08D0A9C91A78}"/>
              </a:ext>
            </a:extLst>
          </p:cNvPr>
          <p:cNvPicPr>
            <a:picLocks noChangeAspect="1"/>
          </p:cNvPicPr>
          <p:nvPr/>
        </p:nvPicPr>
        <p:blipFill>
          <a:blip r:embed="rId3"/>
          <a:stretch>
            <a:fillRect/>
          </a:stretch>
        </p:blipFill>
        <p:spPr>
          <a:xfrm>
            <a:off x="619099" y="566095"/>
            <a:ext cx="8208416" cy="3214067"/>
          </a:xfrm>
          <a:prstGeom prst="rect">
            <a:avLst/>
          </a:prstGeom>
        </p:spPr>
      </p:pic>
      <p:pic>
        <p:nvPicPr>
          <p:cNvPr id="7" name="Picture 6" descr="A picture containing person, indoor, close, eyes&#10;&#10;Description automatically generated">
            <a:extLst>
              <a:ext uri="{FF2B5EF4-FFF2-40B4-BE49-F238E27FC236}">
                <a16:creationId xmlns:a16="http://schemas.microsoft.com/office/drawing/2014/main" id="{605897E5-F002-DF4C-BCC8-DA25DD4B03BC}"/>
              </a:ext>
            </a:extLst>
          </p:cNvPr>
          <p:cNvPicPr>
            <a:picLocks noChangeAspect="1"/>
          </p:cNvPicPr>
          <p:nvPr/>
        </p:nvPicPr>
        <p:blipFill>
          <a:blip r:embed="rId4"/>
          <a:stretch>
            <a:fillRect/>
          </a:stretch>
        </p:blipFill>
        <p:spPr>
          <a:xfrm>
            <a:off x="6782867" y="3823238"/>
            <a:ext cx="4840834" cy="2514331"/>
          </a:xfrm>
          <a:prstGeom prst="rect">
            <a:avLst/>
          </a:prstGeom>
        </p:spPr>
      </p:pic>
      <p:sp>
        <p:nvSpPr>
          <p:cNvPr id="8" name="TextBox 7">
            <a:extLst>
              <a:ext uri="{FF2B5EF4-FFF2-40B4-BE49-F238E27FC236}">
                <a16:creationId xmlns:a16="http://schemas.microsoft.com/office/drawing/2014/main" id="{B8F51447-DE33-5841-B51A-3593AB7B42DD}"/>
              </a:ext>
            </a:extLst>
          </p:cNvPr>
          <p:cNvSpPr txBox="1"/>
          <p:nvPr/>
        </p:nvSpPr>
        <p:spPr>
          <a:xfrm>
            <a:off x="9084751" y="1207472"/>
            <a:ext cx="2328316" cy="630942"/>
          </a:xfrm>
          <a:prstGeom prst="rect">
            <a:avLst/>
          </a:prstGeom>
          <a:noFill/>
        </p:spPr>
        <p:txBody>
          <a:bodyPr wrap="square" rtlCol="0">
            <a:spAutoFit/>
          </a:bodyPr>
          <a:lstStyle/>
          <a:p>
            <a:r>
              <a:rPr lang="en-US" sz="3500" b="1" dirty="0">
                <a:solidFill>
                  <a:schemeClr val="accent1"/>
                </a:solidFill>
              </a:rPr>
              <a:t>Hirsutism</a:t>
            </a:r>
          </a:p>
        </p:txBody>
      </p:sp>
      <p:sp>
        <p:nvSpPr>
          <p:cNvPr id="9" name="TextBox 8">
            <a:extLst>
              <a:ext uri="{FF2B5EF4-FFF2-40B4-BE49-F238E27FC236}">
                <a16:creationId xmlns:a16="http://schemas.microsoft.com/office/drawing/2014/main" id="{FC469F07-BC3B-9845-AD8A-4A826057B02B}"/>
              </a:ext>
            </a:extLst>
          </p:cNvPr>
          <p:cNvSpPr txBox="1"/>
          <p:nvPr/>
        </p:nvSpPr>
        <p:spPr>
          <a:xfrm>
            <a:off x="1778000" y="4221606"/>
            <a:ext cx="3631134" cy="630942"/>
          </a:xfrm>
          <a:prstGeom prst="rect">
            <a:avLst/>
          </a:prstGeom>
          <a:noFill/>
        </p:spPr>
        <p:txBody>
          <a:bodyPr wrap="square" rtlCol="0">
            <a:spAutoFit/>
          </a:bodyPr>
          <a:lstStyle/>
          <a:p>
            <a:r>
              <a:rPr lang="en-US" sz="3500" b="1" dirty="0">
                <a:solidFill>
                  <a:schemeClr val="accent1"/>
                </a:solidFill>
              </a:rPr>
              <a:t>Hormonal Acne</a:t>
            </a:r>
          </a:p>
        </p:txBody>
      </p:sp>
      <p:pic>
        <p:nvPicPr>
          <p:cNvPr id="11" name="Graphic 10" descr="Arrow: Slight curve with solid fill">
            <a:extLst>
              <a:ext uri="{FF2B5EF4-FFF2-40B4-BE49-F238E27FC236}">
                <a16:creationId xmlns:a16="http://schemas.microsoft.com/office/drawing/2014/main" id="{4127EE49-66B3-5349-AEC9-AD365C5607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3567" y="4684871"/>
            <a:ext cx="1970608" cy="1567446"/>
          </a:xfrm>
          <a:prstGeom prst="rect">
            <a:avLst/>
          </a:prstGeom>
        </p:spPr>
      </p:pic>
      <p:pic>
        <p:nvPicPr>
          <p:cNvPr id="17" name="Graphic 16" descr="Arrow: Slight curve with solid fill">
            <a:extLst>
              <a:ext uri="{FF2B5EF4-FFF2-40B4-BE49-F238E27FC236}">
                <a16:creationId xmlns:a16="http://schemas.microsoft.com/office/drawing/2014/main" id="{806999EB-4890-2E4F-BAA8-7A7B1301C0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203282" y="1749831"/>
            <a:ext cx="1635045" cy="1284931"/>
          </a:xfrm>
          <a:prstGeom prst="rect">
            <a:avLst/>
          </a:prstGeom>
        </p:spPr>
      </p:pic>
    </p:spTree>
    <p:extLst>
      <p:ext uri="{BB962C8B-B14F-4D97-AF65-F5344CB8AC3E}">
        <p14:creationId xmlns:p14="http://schemas.microsoft.com/office/powerpoint/2010/main" val="242904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D2924-4724-5E40-8E19-E1BFF00EFCA7}"/>
              </a:ext>
            </a:extLst>
          </p:cNvPr>
          <p:cNvSpPr>
            <a:spLocks noGrp="1"/>
          </p:cNvSpPr>
          <p:nvPr>
            <p:ph type="title"/>
          </p:nvPr>
        </p:nvSpPr>
        <p:spPr>
          <a:xfrm>
            <a:off x="838199" y="857251"/>
            <a:ext cx="4581525" cy="2076450"/>
          </a:xfrm>
        </p:spPr>
        <p:txBody>
          <a:bodyPr anchor="b">
            <a:normAutofit/>
          </a:bodyPr>
          <a:lstStyle/>
          <a:p>
            <a:r>
              <a:rPr lang="en-US" sz="4400" dirty="0">
                <a:solidFill>
                  <a:schemeClr val="accent1">
                    <a:lumMod val="60000"/>
                    <a:lumOff val="40000"/>
                  </a:schemeClr>
                </a:solidFill>
              </a:rPr>
              <a:t>Research Question</a:t>
            </a:r>
          </a:p>
        </p:txBody>
      </p:sp>
      <p:sp>
        <p:nvSpPr>
          <p:cNvPr id="3" name="Content Placeholder 2">
            <a:extLst>
              <a:ext uri="{FF2B5EF4-FFF2-40B4-BE49-F238E27FC236}">
                <a16:creationId xmlns:a16="http://schemas.microsoft.com/office/drawing/2014/main" id="{909A4D91-2ED2-134E-9836-4F5CF6CAF399}"/>
              </a:ext>
            </a:extLst>
          </p:cNvPr>
          <p:cNvSpPr>
            <a:spLocks noGrp="1"/>
          </p:cNvSpPr>
          <p:nvPr>
            <p:ph idx="1"/>
          </p:nvPr>
        </p:nvSpPr>
        <p:spPr>
          <a:xfrm>
            <a:off x="838199" y="3190875"/>
            <a:ext cx="4581526" cy="2986087"/>
          </a:xfrm>
        </p:spPr>
        <p:txBody>
          <a:bodyPr>
            <a:normAutofit/>
          </a:bodyPr>
          <a:lstStyle/>
          <a:p>
            <a:r>
              <a:rPr lang="en-US" sz="2500" dirty="0">
                <a:solidFill>
                  <a:schemeClr val="tx1">
                    <a:lumMod val="95000"/>
                    <a:lumOff val="5000"/>
                  </a:schemeClr>
                </a:solidFill>
              </a:rPr>
              <a:t>What is the effect of herbal supplements on reducing androgens in young women with Polycystic Ovary Syndrome (PCOS)?</a:t>
            </a:r>
          </a:p>
        </p:txBody>
      </p:sp>
      <p:pic>
        <p:nvPicPr>
          <p:cNvPr id="7" name="Picture 6" descr="Farmer holding bunch of fresh green mint">
            <a:extLst>
              <a:ext uri="{FF2B5EF4-FFF2-40B4-BE49-F238E27FC236}">
                <a16:creationId xmlns:a16="http://schemas.microsoft.com/office/drawing/2014/main" id="{565636C0-D4A7-954C-995D-D00F95D740E8}"/>
              </a:ext>
            </a:extLst>
          </p:cNvPr>
          <p:cNvPicPr>
            <a:picLocks noChangeAspect="1"/>
          </p:cNvPicPr>
          <p:nvPr/>
        </p:nvPicPr>
        <p:blipFill rotWithShape="1">
          <a:blip r:embed="rId3"/>
          <a:srcRect l="4666" r="-1" b="-1"/>
          <a:stretch/>
        </p:blipFill>
        <p:spPr>
          <a:xfrm>
            <a:off x="6096000" y="488577"/>
            <a:ext cx="5606425" cy="5880845"/>
          </a:xfrm>
          <a:prstGeom prst="rect">
            <a:avLst/>
          </a:prstGeom>
        </p:spPr>
      </p:pic>
    </p:spTree>
    <p:extLst>
      <p:ext uri="{BB962C8B-B14F-4D97-AF65-F5344CB8AC3E}">
        <p14:creationId xmlns:p14="http://schemas.microsoft.com/office/powerpoint/2010/main" val="209795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52FA-7860-9C46-87BC-54D9BD124F59}"/>
              </a:ext>
            </a:extLst>
          </p:cNvPr>
          <p:cNvSpPr>
            <a:spLocks noGrp="1"/>
          </p:cNvSpPr>
          <p:nvPr>
            <p:ph type="title"/>
          </p:nvPr>
        </p:nvSpPr>
        <p:spPr/>
        <p:txBody>
          <a:bodyPr/>
          <a:lstStyle/>
          <a:p>
            <a:r>
              <a:rPr lang="en-US" dirty="0">
                <a:solidFill>
                  <a:schemeClr val="accent1">
                    <a:lumMod val="60000"/>
                    <a:lumOff val="40000"/>
                  </a:schemeClr>
                </a:solidFill>
              </a:rPr>
              <a:t>Methods</a:t>
            </a:r>
          </a:p>
        </p:txBody>
      </p:sp>
      <p:sp>
        <p:nvSpPr>
          <p:cNvPr id="3" name="Content Placeholder 2">
            <a:extLst>
              <a:ext uri="{FF2B5EF4-FFF2-40B4-BE49-F238E27FC236}">
                <a16:creationId xmlns:a16="http://schemas.microsoft.com/office/drawing/2014/main" id="{F5F0A221-AF86-0343-85BD-C62BB23EEEF5}"/>
              </a:ext>
            </a:extLst>
          </p:cNvPr>
          <p:cNvSpPr>
            <a:spLocks noGrp="1"/>
          </p:cNvSpPr>
          <p:nvPr>
            <p:ph idx="1"/>
          </p:nvPr>
        </p:nvSpPr>
        <p:spPr>
          <a:xfrm>
            <a:off x="838200" y="1828800"/>
            <a:ext cx="10515600" cy="4348163"/>
          </a:xfrm>
        </p:spPr>
        <p:txBody>
          <a:bodyPr>
            <a:normAutofit fontScale="92500" lnSpcReduction="20000"/>
          </a:bodyPr>
          <a:lstStyle/>
          <a:p>
            <a:r>
              <a:rPr lang="en-US" b="1" dirty="0">
                <a:solidFill>
                  <a:schemeClr val="tx1">
                    <a:lumMod val="95000"/>
                    <a:lumOff val="5000"/>
                  </a:schemeClr>
                </a:solidFill>
              </a:rPr>
              <a:t>Electronic Literature Search</a:t>
            </a:r>
          </a:p>
          <a:p>
            <a:r>
              <a:rPr lang="en-US" b="1" dirty="0">
                <a:solidFill>
                  <a:schemeClr val="tx1">
                    <a:lumMod val="95000"/>
                    <a:lumOff val="5000"/>
                  </a:schemeClr>
                </a:solidFill>
              </a:rPr>
              <a:t>Databases Used: </a:t>
            </a:r>
            <a:r>
              <a:rPr lang="en-US" dirty="0">
                <a:solidFill>
                  <a:schemeClr val="tx1">
                    <a:lumMod val="95000"/>
                    <a:lumOff val="5000"/>
                  </a:schemeClr>
                </a:solidFill>
              </a:rPr>
              <a:t>Academic Search Ultimate, Agricola, Biological Abstracts, E- Journals, MEDLINE Complete, Alt Health Watch and CINAHL Complete through EBSCO; &amp; Google Scholar</a:t>
            </a:r>
          </a:p>
          <a:p>
            <a:r>
              <a:rPr lang="en-US" b="1" dirty="0">
                <a:solidFill>
                  <a:schemeClr val="tx1">
                    <a:lumMod val="95000"/>
                    <a:lumOff val="5000"/>
                  </a:schemeClr>
                </a:solidFill>
              </a:rPr>
              <a:t>Participants: </a:t>
            </a:r>
            <a:r>
              <a:rPr lang="en-US" dirty="0">
                <a:solidFill>
                  <a:schemeClr val="tx1">
                    <a:lumMod val="95000"/>
                    <a:lumOff val="5000"/>
                  </a:schemeClr>
                </a:solidFill>
              </a:rPr>
              <a:t>PCOS Women aged 18-42 &amp; treated with various herbal supplements</a:t>
            </a:r>
          </a:p>
          <a:p>
            <a:r>
              <a:rPr lang="en-US" b="1" dirty="0">
                <a:solidFill>
                  <a:schemeClr val="tx1">
                    <a:lumMod val="95000"/>
                    <a:lumOff val="5000"/>
                  </a:schemeClr>
                </a:solidFill>
              </a:rPr>
              <a:t>Quality Criteria Checklist</a:t>
            </a:r>
          </a:p>
          <a:p>
            <a:r>
              <a:rPr lang="en-US" b="1" dirty="0">
                <a:solidFill>
                  <a:schemeClr val="tx1">
                    <a:lumMod val="95000"/>
                    <a:lumOff val="5000"/>
                  </a:schemeClr>
                </a:solidFill>
              </a:rPr>
              <a:t>Purpose: </a:t>
            </a:r>
            <a:r>
              <a:rPr lang="en-US" dirty="0">
                <a:solidFill>
                  <a:schemeClr val="tx1">
                    <a:lumMod val="95000"/>
                    <a:lumOff val="5000"/>
                  </a:schemeClr>
                </a:solidFill>
              </a:rPr>
              <a:t>The aim of this systematic review is to identify what effect herbal supplements have on reducing androgens in young women with PCOS.</a:t>
            </a:r>
          </a:p>
        </p:txBody>
      </p:sp>
    </p:spTree>
    <p:extLst>
      <p:ext uri="{BB962C8B-B14F-4D97-AF65-F5344CB8AC3E}">
        <p14:creationId xmlns:p14="http://schemas.microsoft.com/office/powerpoint/2010/main" val="194776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4430-B748-E248-AACC-C195342C14AE}"/>
              </a:ext>
            </a:extLst>
          </p:cNvPr>
          <p:cNvSpPr>
            <a:spLocks noGrp="1"/>
          </p:cNvSpPr>
          <p:nvPr>
            <p:ph type="title"/>
          </p:nvPr>
        </p:nvSpPr>
        <p:spPr/>
        <p:txBody>
          <a:bodyPr/>
          <a:lstStyle/>
          <a:p>
            <a:r>
              <a:rPr lang="en-US" dirty="0">
                <a:solidFill>
                  <a:schemeClr val="accent1">
                    <a:lumMod val="60000"/>
                    <a:lumOff val="40000"/>
                  </a:schemeClr>
                </a:solidFill>
              </a:rPr>
              <a:t>Search Strategy</a:t>
            </a:r>
          </a:p>
        </p:txBody>
      </p:sp>
      <p:graphicFrame>
        <p:nvGraphicFramePr>
          <p:cNvPr id="3" name="Table 5">
            <a:extLst>
              <a:ext uri="{FF2B5EF4-FFF2-40B4-BE49-F238E27FC236}">
                <a16:creationId xmlns:a16="http://schemas.microsoft.com/office/drawing/2014/main" id="{BB2241DA-35D8-6E42-8C95-5949CA2AAC8D}"/>
              </a:ext>
            </a:extLst>
          </p:cNvPr>
          <p:cNvGraphicFramePr>
            <a:graphicFrameLocks noGrp="1"/>
          </p:cNvGraphicFramePr>
          <p:nvPr>
            <p:extLst>
              <p:ext uri="{D42A27DB-BD31-4B8C-83A1-F6EECF244321}">
                <p14:modId xmlns:p14="http://schemas.microsoft.com/office/powerpoint/2010/main" val="2904113343"/>
              </p:ext>
            </p:extLst>
          </p:nvPr>
        </p:nvGraphicFramePr>
        <p:xfrm>
          <a:off x="1329267" y="2218267"/>
          <a:ext cx="9533466" cy="3510691"/>
        </p:xfrm>
        <a:graphic>
          <a:graphicData uri="http://schemas.openxmlformats.org/drawingml/2006/table">
            <a:tbl>
              <a:tblPr firstRow="1" bandRow="1">
                <a:tableStyleId>{5C22544A-7EE6-4342-B048-85BDC9FD1C3A}</a:tableStyleId>
              </a:tblPr>
              <a:tblGrid>
                <a:gridCol w="3177822">
                  <a:extLst>
                    <a:ext uri="{9D8B030D-6E8A-4147-A177-3AD203B41FA5}">
                      <a16:colId xmlns:a16="http://schemas.microsoft.com/office/drawing/2014/main" val="870472562"/>
                    </a:ext>
                  </a:extLst>
                </a:gridCol>
                <a:gridCol w="3177822">
                  <a:extLst>
                    <a:ext uri="{9D8B030D-6E8A-4147-A177-3AD203B41FA5}">
                      <a16:colId xmlns:a16="http://schemas.microsoft.com/office/drawing/2014/main" val="3333635765"/>
                    </a:ext>
                  </a:extLst>
                </a:gridCol>
                <a:gridCol w="3177822">
                  <a:extLst>
                    <a:ext uri="{9D8B030D-6E8A-4147-A177-3AD203B41FA5}">
                      <a16:colId xmlns:a16="http://schemas.microsoft.com/office/drawing/2014/main" val="2798902262"/>
                    </a:ext>
                  </a:extLst>
                </a:gridCol>
              </a:tblGrid>
              <a:tr h="348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effectLst/>
                        </a:rPr>
                        <a:t>MeSH Terms</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effectLst/>
                        </a:rPr>
                        <a:t>“AND” Terms</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effectLst/>
                        </a:rPr>
                        <a:t>Related Lab Values</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0034855"/>
                  </a:ext>
                </a:extLst>
              </a:tr>
              <a:tr h="3038251">
                <a:tc>
                  <a:txBody>
                    <a:bodyPr/>
                    <a:lstStyle/>
                    <a:p>
                      <a:pPr marL="0" marR="0" algn="ctr">
                        <a:spcBef>
                          <a:spcPts val="0"/>
                        </a:spcBef>
                        <a:spcAft>
                          <a:spcPts val="0"/>
                        </a:spcAft>
                      </a:pPr>
                      <a:r>
                        <a:rPr lang="en-US" sz="2500" b="0" dirty="0">
                          <a:effectLst/>
                        </a:rPr>
                        <a:t>PCOS</a:t>
                      </a:r>
                    </a:p>
                    <a:p>
                      <a:pPr marL="0" marR="0" algn="ctr">
                        <a:spcBef>
                          <a:spcPts val="0"/>
                        </a:spcBef>
                        <a:spcAft>
                          <a:spcPts val="0"/>
                        </a:spcAft>
                      </a:pPr>
                      <a:r>
                        <a:rPr lang="en-US" sz="2500" b="0" dirty="0">
                          <a:effectLst/>
                        </a:rPr>
                        <a:t>Polycystic ovarian syndrome</a:t>
                      </a:r>
                    </a:p>
                    <a:p>
                      <a:pPr marL="0" marR="0" algn="ctr">
                        <a:spcBef>
                          <a:spcPts val="0"/>
                        </a:spcBef>
                        <a:spcAft>
                          <a:spcPts val="0"/>
                        </a:spcAft>
                      </a:pPr>
                      <a:r>
                        <a:rPr lang="en-US" sz="2500" b="0" dirty="0">
                          <a:effectLst/>
                        </a:rPr>
                        <a:t>Polycystic ovary syndrome</a:t>
                      </a:r>
                    </a:p>
                    <a:p>
                      <a:pPr marL="0" marR="0" algn="ctr">
                        <a:spcBef>
                          <a:spcPts val="0"/>
                        </a:spcBef>
                        <a:spcAft>
                          <a:spcPts val="0"/>
                        </a:spcAft>
                      </a:pPr>
                      <a:r>
                        <a:rPr lang="en-US" sz="2500" b="0" dirty="0">
                          <a:effectLst/>
                        </a:rPr>
                        <a:t>Hirsutism</a:t>
                      </a:r>
                    </a:p>
                    <a:p>
                      <a:pPr marL="0" marR="0" algn="ctr">
                        <a:spcBef>
                          <a:spcPts val="0"/>
                        </a:spcBef>
                        <a:spcAft>
                          <a:spcPts val="0"/>
                        </a:spcAft>
                      </a:pPr>
                      <a:r>
                        <a:rPr lang="en-US" sz="2500" b="0" dirty="0">
                          <a:effectLst/>
                        </a:rPr>
                        <a:t>Women</a:t>
                      </a:r>
                      <a:endParaRPr lang="en-US" sz="2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gn="ctr">
                        <a:spcBef>
                          <a:spcPts val="0"/>
                        </a:spcBef>
                        <a:spcAft>
                          <a:spcPts val="0"/>
                        </a:spcAft>
                      </a:pPr>
                      <a:r>
                        <a:rPr lang="en-US" sz="2500" dirty="0">
                          <a:effectLst/>
                        </a:rPr>
                        <a:t>Spearmint </a:t>
                      </a:r>
                    </a:p>
                    <a:p>
                      <a:pPr marL="0" marR="0" algn="ctr">
                        <a:spcBef>
                          <a:spcPts val="0"/>
                        </a:spcBef>
                        <a:spcAft>
                          <a:spcPts val="0"/>
                        </a:spcAft>
                      </a:pPr>
                      <a:r>
                        <a:rPr lang="en-US" sz="2500" dirty="0">
                          <a:effectLst/>
                        </a:rPr>
                        <a:t>Baicalin</a:t>
                      </a:r>
                    </a:p>
                    <a:p>
                      <a:pPr marL="0" marR="0" algn="ctr">
                        <a:spcBef>
                          <a:spcPts val="0"/>
                        </a:spcBef>
                        <a:spcAft>
                          <a:spcPts val="0"/>
                        </a:spcAft>
                      </a:pPr>
                      <a:r>
                        <a:rPr lang="en-US" sz="2500" dirty="0">
                          <a:effectLst/>
                        </a:rPr>
                        <a:t>Lavender</a:t>
                      </a:r>
                    </a:p>
                    <a:p>
                      <a:pPr marL="0" marR="0" algn="ctr">
                        <a:spcBef>
                          <a:spcPts val="0"/>
                        </a:spcBef>
                        <a:spcAft>
                          <a:spcPts val="0"/>
                        </a:spcAft>
                      </a:pPr>
                      <a:r>
                        <a:rPr lang="en-US" sz="2500" dirty="0">
                          <a:effectLst/>
                        </a:rPr>
                        <a:t>Licorice</a:t>
                      </a:r>
                    </a:p>
                    <a:p>
                      <a:pPr marL="0" marR="0" algn="ctr">
                        <a:spcBef>
                          <a:spcPts val="0"/>
                        </a:spcBef>
                        <a:spcAft>
                          <a:spcPts val="0"/>
                        </a:spcAft>
                      </a:pPr>
                      <a:r>
                        <a:rPr lang="en-US" sz="2500" dirty="0">
                          <a:effectLst/>
                        </a:rPr>
                        <a:t>Glabridin</a:t>
                      </a:r>
                      <a:endParaRPr lang="en-US" sz="2500" dirty="0"/>
                    </a:p>
                  </a:txBody>
                  <a:tcPr/>
                </a:tc>
                <a:tc>
                  <a:txBody>
                    <a:bodyPr/>
                    <a:lstStyle/>
                    <a:p>
                      <a:pPr marL="0" marR="0" algn="ctr">
                        <a:spcBef>
                          <a:spcPts val="0"/>
                        </a:spcBef>
                        <a:spcAft>
                          <a:spcPts val="0"/>
                        </a:spcAft>
                      </a:pPr>
                      <a:r>
                        <a:rPr lang="en-US" sz="2500" dirty="0">
                          <a:effectLst/>
                        </a:rPr>
                        <a:t>Testosterone</a:t>
                      </a:r>
                    </a:p>
                    <a:p>
                      <a:pPr marL="0" marR="0" algn="ctr">
                        <a:spcBef>
                          <a:spcPts val="0"/>
                        </a:spcBef>
                        <a:spcAft>
                          <a:spcPts val="0"/>
                        </a:spcAft>
                      </a:pPr>
                      <a:r>
                        <a:rPr lang="en-US" sz="2500" dirty="0">
                          <a:effectLst/>
                        </a:rPr>
                        <a:t>Androgen</a:t>
                      </a:r>
                    </a:p>
                    <a:p>
                      <a:pPr marL="0" marR="0" algn="ctr">
                        <a:spcBef>
                          <a:spcPts val="0"/>
                        </a:spcBef>
                        <a:spcAft>
                          <a:spcPts val="0"/>
                        </a:spcAft>
                      </a:pPr>
                      <a:r>
                        <a:rPr lang="en-US" sz="2500" dirty="0">
                          <a:effectLst/>
                        </a:rPr>
                        <a:t>Androgens</a:t>
                      </a:r>
                    </a:p>
                    <a:p>
                      <a:pPr marL="0" marR="0" algn="ctr">
                        <a:spcBef>
                          <a:spcPts val="0"/>
                        </a:spcBef>
                        <a:spcAft>
                          <a:spcPts val="0"/>
                        </a:spcAft>
                      </a:pPr>
                      <a:r>
                        <a:rPr lang="en-US" sz="2500" dirty="0">
                          <a:effectLst/>
                        </a:rPr>
                        <a:t>Hyperandrogenism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9513404"/>
                  </a:ext>
                </a:extLst>
              </a:tr>
            </a:tbl>
          </a:graphicData>
        </a:graphic>
      </p:graphicFrame>
    </p:spTree>
    <p:extLst>
      <p:ext uri="{BB962C8B-B14F-4D97-AF65-F5344CB8AC3E}">
        <p14:creationId xmlns:p14="http://schemas.microsoft.com/office/powerpoint/2010/main" val="282034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F6483-E685-964B-B017-1EC2F9A222BA}"/>
              </a:ext>
            </a:extLst>
          </p:cNvPr>
          <p:cNvSpPr>
            <a:spLocks noGrp="1"/>
          </p:cNvSpPr>
          <p:nvPr>
            <p:ph type="title"/>
          </p:nvPr>
        </p:nvSpPr>
        <p:spPr>
          <a:xfrm>
            <a:off x="836675" y="373089"/>
            <a:ext cx="9366104" cy="2248253"/>
          </a:xfrm>
        </p:spPr>
        <p:txBody>
          <a:bodyPr vert="horz" lIns="91440" tIns="45720" rIns="91440" bIns="45720" rtlCol="0" anchor="t">
            <a:normAutofit/>
          </a:bodyPr>
          <a:lstStyle/>
          <a:p>
            <a:r>
              <a:rPr lang="en-US" sz="4400" dirty="0">
                <a:solidFill>
                  <a:schemeClr val="accent1">
                    <a:lumMod val="60000"/>
                    <a:lumOff val="40000"/>
                  </a:schemeClr>
                </a:solidFill>
              </a:rPr>
              <a:t>Inclusion &amp; Exclusion Criteria</a:t>
            </a:r>
          </a:p>
        </p:txBody>
      </p:sp>
      <p:graphicFrame>
        <p:nvGraphicFramePr>
          <p:cNvPr id="3" name="Table 5">
            <a:extLst>
              <a:ext uri="{FF2B5EF4-FFF2-40B4-BE49-F238E27FC236}">
                <a16:creationId xmlns:a16="http://schemas.microsoft.com/office/drawing/2014/main" id="{B7C167CA-FD61-924A-8EF6-4964960D55A9}"/>
              </a:ext>
            </a:extLst>
          </p:cNvPr>
          <p:cNvGraphicFramePr>
            <a:graphicFrameLocks noGrp="1"/>
          </p:cNvGraphicFramePr>
          <p:nvPr>
            <p:extLst>
              <p:ext uri="{D42A27DB-BD31-4B8C-83A1-F6EECF244321}">
                <p14:modId xmlns:p14="http://schemas.microsoft.com/office/powerpoint/2010/main" val="1705410693"/>
              </p:ext>
            </p:extLst>
          </p:nvPr>
        </p:nvGraphicFramePr>
        <p:xfrm>
          <a:off x="402872" y="1295369"/>
          <a:ext cx="11383208" cy="5120640"/>
        </p:xfrm>
        <a:graphic>
          <a:graphicData uri="http://schemas.openxmlformats.org/drawingml/2006/table">
            <a:tbl>
              <a:tblPr firstRow="1" bandRow="1">
                <a:tableStyleId>{5C22544A-7EE6-4342-B048-85BDC9FD1C3A}</a:tableStyleId>
              </a:tblPr>
              <a:tblGrid>
                <a:gridCol w="5691604">
                  <a:extLst>
                    <a:ext uri="{9D8B030D-6E8A-4147-A177-3AD203B41FA5}">
                      <a16:colId xmlns:a16="http://schemas.microsoft.com/office/drawing/2014/main" val="115837131"/>
                    </a:ext>
                  </a:extLst>
                </a:gridCol>
                <a:gridCol w="5691604">
                  <a:extLst>
                    <a:ext uri="{9D8B030D-6E8A-4147-A177-3AD203B41FA5}">
                      <a16:colId xmlns:a16="http://schemas.microsoft.com/office/drawing/2014/main" val="1842978369"/>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Inclusion Criteria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Exclusion Criteria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5168378"/>
                  </a:ext>
                </a:extLst>
              </a:tr>
              <a:tr h="370840">
                <a:tc>
                  <a:txBody>
                    <a:bodyPr/>
                    <a:lstStyle/>
                    <a:p>
                      <a:pPr marL="228600" marR="0" algn="ctr">
                        <a:spcBef>
                          <a:spcPts val="0"/>
                        </a:spcBef>
                        <a:spcAft>
                          <a:spcPts val="0"/>
                        </a:spcAft>
                      </a:pPr>
                      <a:r>
                        <a:rPr lang="en-US" sz="1800" b="0" dirty="0">
                          <a:effectLst/>
                        </a:rPr>
                        <a:t>Species: Human</a:t>
                      </a:r>
                    </a:p>
                    <a:p>
                      <a:pPr marL="228600" marR="0" algn="ctr">
                        <a:spcBef>
                          <a:spcPts val="0"/>
                        </a:spcBef>
                        <a:spcAft>
                          <a:spcPts val="0"/>
                        </a:spcAft>
                      </a:pPr>
                      <a:r>
                        <a:rPr lang="en-US" sz="1800" b="0" dirty="0">
                          <a:effectLst/>
                        </a:rPr>
                        <a:t>Gender: Female</a:t>
                      </a:r>
                    </a:p>
                    <a:p>
                      <a:pPr marL="228600" marR="0" algn="ctr">
                        <a:spcBef>
                          <a:spcPts val="0"/>
                        </a:spcBef>
                        <a:spcAft>
                          <a:spcPts val="0"/>
                        </a:spcAft>
                      </a:pPr>
                      <a:r>
                        <a:rPr lang="en-US" sz="1800" b="0" dirty="0">
                          <a:effectLst/>
                        </a:rPr>
                        <a:t>Age: Young women</a:t>
                      </a:r>
                    </a:p>
                    <a:p>
                      <a:pPr marL="228600" marR="0" algn="ctr">
                        <a:spcBef>
                          <a:spcPts val="0"/>
                        </a:spcBef>
                        <a:spcAft>
                          <a:spcPts val="0"/>
                        </a:spcAft>
                      </a:pPr>
                      <a:r>
                        <a:rPr lang="en-US" sz="1800" b="0" dirty="0">
                          <a:effectLst/>
                        </a:rPr>
                        <a:t>Nutrition Related Problem/ Condition: Polycystic Ovary Syndrome (PCOS)</a:t>
                      </a:r>
                    </a:p>
                    <a:p>
                      <a:pPr marL="228600" marR="0" algn="ctr">
                        <a:spcBef>
                          <a:spcPts val="0"/>
                        </a:spcBef>
                        <a:spcAft>
                          <a:spcPts val="0"/>
                        </a:spcAft>
                      </a:pPr>
                      <a:r>
                        <a:rPr lang="en-US" sz="1800" b="0" dirty="0">
                          <a:effectLst/>
                        </a:rPr>
                        <a:t>Study Design Preference: Randomized Controlled Trials, Randomized Clinical Trials, placebo controlled randomized studies, non-controlled trials, before and after studies, and experimental studies</a:t>
                      </a:r>
                    </a:p>
                    <a:p>
                      <a:pPr marL="228600" marR="0" algn="ctr">
                        <a:spcBef>
                          <a:spcPts val="0"/>
                        </a:spcBef>
                        <a:spcAft>
                          <a:spcPts val="0"/>
                        </a:spcAft>
                      </a:pPr>
                      <a:r>
                        <a:rPr lang="en-US" sz="1800" b="0" dirty="0">
                          <a:effectLst/>
                        </a:rPr>
                        <a:t>Year Range: 2004-2021</a:t>
                      </a:r>
                    </a:p>
                    <a:p>
                      <a:pPr marL="228600" marR="0" algn="ctr">
                        <a:spcBef>
                          <a:spcPts val="0"/>
                        </a:spcBef>
                        <a:spcAft>
                          <a:spcPts val="0"/>
                        </a:spcAft>
                      </a:pPr>
                      <a:r>
                        <a:rPr lang="en-US" sz="1800" b="0" dirty="0">
                          <a:effectLst/>
                        </a:rPr>
                        <a:t>Language: English</a:t>
                      </a:r>
                    </a:p>
                    <a:p>
                      <a:pPr marL="228600" marR="0" algn="ctr">
                        <a:spcBef>
                          <a:spcPts val="0"/>
                        </a:spcBef>
                        <a:spcAft>
                          <a:spcPts val="0"/>
                        </a:spcAft>
                      </a:pPr>
                      <a:r>
                        <a:rPr lang="en-US" sz="1800" b="0" dirty="0">
                          <a:effectLst/>
                        </a:rPr>
                        <a:t>Full text accessibility: Yes</a:t>
                      </a:r>
                    </a:p>
                    <a:p>
                      <a:pPr marL="228600" marR="0" algn="ctr">
                        <a:spcBef>
                          <a:spcPts val="0"/>
                        </a:spcBef>
                        <a:spcAft>
                          <a:spcPts val="0"/>
                        </a:spcAft>
                      </a:pPr>
                      <a:r>
                        <a:rPr lang="en-US" sz="1800" b="0" dirty="0">
                          <a:effectLst/>
                        </a:rPr>
                        <a:t>International Studies (including US Studies)</a:t>
                      </a:r>
                    </a:p>
                    <a:p>
                      <a:pPr marL="228600" marR="0" algn="ctr">
                        <a:spcBef>
                          <a:spcPts val="0"/>
                        </a:spcBef>
                        <a:spcAft>
                          <a:spcPts val="0"/>
                        </a:spcAft>
                      </a:pPr>
                      <a:r>
                        <a:rPr lang="en-US" sz="1800" b="0" dirty="0">
                          <a:effectLst/>
                        </a:rPr>
                        <a:t>Treatments: herbal treatment alone or drug/ medicine treatment along with herbal treatments were included</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228600" marR="0" algn="ctr">
                        <a:spcBef>
                          <a:spcPts val="0"/>
                        </a:spcBef>
                        <a:spcAft>
                          <a:spcPts val="0"/>
                        </a:spcAft>
                      </a:pPr>
                      <a:r>
                        <a:rPr lang="en-US" sz="1800" dirty="0">
                          <a:effectLst/>
                        </a:rPr>
                        <a:t>Species: Animal studies (such as rat studies/models)</a:t>
                      </a:r>
                    </a:p>
                    <a:p>
                      <a:pPr marL="228600" marR="0" algn="ctr">
                        <a:spcBef>
                          <a:spcPts val="0"/>
                        </a:spcBef>
                        <a:spcAft>
                          <a:spcPts val="0"/>
                        </a:spcAft>
                      </a:pPr>
                      <a:r>
                        <a:rPr lang="en-US" sz="1800" dirty="0">
                          <a:effectLst/>
                        </a:rPr>
                        <a:t>Genders: any gender other than female</a:t>
                      </a:r>
                    </a:p>
                    <a:p>
                      <a:pPr marL="228600" marR="0" algn="ctr">
                        <a:spcBef>
                          <a:spcPts val="0"/>
                        </a:spcBef>
                        <a:spcAft>
                          <a:spcPts val="0"/>
                        </a:spcAft>
                      </a:pPr>
                      <a:r>
                        <a:rPr lang="en-US" sz="1800" dirty="0">
                          <a:effectLst/>
                        </a:rPr>
                        <a:t>Age: children, postmenopausal women</a:t>
                      </a:r>
                    </a:p>
                    <a:p>
                      <a:pPr marL="228600" marR="0" algn="ctr">
                        <a:spcBef>
                          <a:spcPts val="0"/>
                        </a:spcBef>
                        <a:spcAft>
                          <a:spcPts val="0"/>
                        </a:spcAft>
                      </a:pPr>
                      <a:r>
                        <a:rPr lang="en-US" sz="1800" dirty="0">
                          <a:effectLst/>
                        </a:rPr>
                        <a:t>Study Design/ Article type: review articles, systematic reviews, meta-analysis, literature reviews, academic review articles, dissertation papers, handbooks, academic articles without a study or trial, textbooks</a:t>
                      </a:r>
                    </a:p>
                    <a:p>
                      <a:pPr marL="228600" marR="0" algn="ctr">
                        <a:spcBef>
                          <a:spcPts val="0"/>
                        </a:spcBef>
                        <a:spcAft>
                          <a:spcPts val="0"/>
                        </a:spcAft>
                      </a:pPr>
                      <a:r>
                        <a:rPr lang="en-US" sz="1800" dirty="0">
                          <a:effectLst/>
                        </a:rPr>
                        <a:t>Year Range: prior to 2004</a:t>
                      </a:r>
                    </a:p>
                    <a:p>
                      <a:pPr marL="228600" marR="0" algn="ctr">
                        <a:spcBef>
                          <a:spcPts val="0"/>
                        </a:spcBef>
                        <a:spcAft>
                          <a:spcPts val="0"/>
                        </a:spcAft>
                      </a:pPr>
                      <a:r>
                        <a:rPr lang="en-US" sz="1800" dirty="0">
                          <a:effectLst/>
                        </a:rPr>
                        <a:t>Language: Articles not published in English</a:t>
                      </a:r>
                    </a:p>
                    <a:p>
                      <a:pPr marL="228600" marR="0" algn="ctr">
                        <a:spcBef>
                          <a:spcPts val="0"/>
                        </a:spcBef>
                        <a:spcAft>
                          <a:spcPts val="0"/>
                        </a:spcAft>
                      </a:pPr>
                      <a:r>
                        <a:rPr lang="en-US" sz="1800" dirty="0">
                          <a:effectLst/>
                        </a:rPr>
                        <a:t>No accessibility to full text articles/studies</a:t>
                      </a:r>
                    </a:p>
                    <a:p>
                      <a:pPr marL="228600" marR="0" algn="ctr">
                        <a:spcBef>
                          <a:spcPts val="0"/>
                        </a:spcBef>
                        <a:spcAft>
                          <a:spcPts val="0"/>
                        </a:spcAft>
                      </a:pPr>
                      <a:r>
                        <a:rPr lang="en-US" sz="1800" dirty="0">
                          <a:effectLst/>
                        </a:rPr>
                        <a:t>Articles not on the subject of hirsutism and hirsutism treatment.</a:t>
                      </a:r>
                    </a:p>
                    <a:p>
                      <a:pPr marL="228600" marR="0" algn="ctr">
                        <a:spcBef>
                          <a:spcPts val="0"/>
                        </a:spcBef>
                        <a:spcAft>
                          <a:spcPts val="0"/>
                        </a:spcAft>
                      </a:pPr>
                      <a:r>
                        <a:rPr lang="en-US" sz="1800" dirty="0">
                          <a:effectLst/>
                        </a:rPr>
                        <a:t>Treatment: herbal treatments combined with laser hair removal treatments were excluded.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3040822228"/>
                  </a:ext>
                </a:extLst>
              </a:tr>
            </a:tbl>
          </a:graphicData>
        </a:graphic>
      </p:graphicFrame>
    </p:spTree>
    <p:extLst>
      <p:ext uri="{BB962C8B-B14F-4D97-AF65-F5344CB8AC3E}">
        <p14:creationId xmlns:p14="http://schemas.microsoft.com/office/powerpoint/2010/main" val="321384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2FF91-4659-624B-A958-F12F2CAD01B5}"/>
              </a:ext>
            </a:extLst>
          </p:cNvPr>
          <p:cNvSpPr>
            <a:spLocks noGrp="1"/>
          </p:cNvSpPr>
          <p:nvPr>
            <p:ph type="title"/>
          </p:nvPr>
        </p:nvSpPr>
        <p:spPr>
          <a:xfrm>
            <a:off x="838199" y="857251"/>
            <a:ext cx="4581525" cy="1652587"/>
          </a:xfrm>
        </p:spPr>
        <p:txBody>
          <a:bodyPr anchor="b">
            <a:normAutofit/>
          </a:bodyPr>
          <a:lstStyle/>
          <a:p>
            <a:r>
              <a:rPr lang="en-US" sz="4400" dirty="0">
                <a:solidFill>
                  <a:schemeClr val="accent1">
                    <a:lumMod val="60000"/>
                    <a:lumOff val="40000"/>
                  </a:schemeClr>
                </a:solidFill>
              </a:rPr>
              <a:t>Results: </a:t>
            </a:r>
            <a:br>
              <a:rPr lang="en-US" sz="4400" dirty="0">
                <a:solidFill>
                  <a:schemeClr val="accent1">
                    <a:lumMod val="60000"/>
                    <a:lumOff val="40000"/>
                  </a:schemeClr>
                </a:solidFill>
              </a:rPr>
            </a:br>
            <a:r>
              <a:rPr lang="en-US" sz="4400" dirty="0">
                <a:solidFill>
                  <a:schemeClr val="accent1">
                    <a:lumMod val="60000"/>
                    <a:lumOff val="40000"/>
                  </a:schemeClr>
                </a:solidFill>
              </a:rPr>
              <a:t>PRISMA Diagram</a:t>
            </a:r>
          </a:p>
        </p:txBody>
      </p:sp>
      <p:pic>
        <p:nvPicPr>
          <p:cNvPr id="4" name="Content Placeholder 3" descr="Colorful dahlia flower">
            <a:extLst>
              <a:ext uri="{FF2B5EF4-FFF2-40B4-BE49-F238E27FC236}">
                <a16:creationId xmlns:a16="http://schemas.microsoft.com/office/drawing/2014/main" id="{2EBC26E6-32B6-BD4F-AA54-91D640CE7833}"/>
              </a:ext>
            </a:extLst>
          </p:cNvPr>
          <p:cNvPicPr>
            <a:picLocks noGrp="1" noChangeAspect="1"/>
          </p:cNvPicPr>
          <p:nvPr>
            <p:ph idx="1"/>
          </p:nvPr>
        </p:nvPicPr>
        <p:blipFill>
          <a:blip r:embed="rId3"/>
          <a:stretch>
            <a:fillRect/>
          </a:stretch>
        </p:blipFill>
        <p:spPr>
          <a:xfrm>
            <a:off x="887206" y="2855119"/>
            <a:ext cx="4483510" cy="2986088"/>
          </a:xfrm>
        </p:spPr>
      </p:pic>
      <p:pic>
        <p:nvPicPr>
          <p:cNvPr id="5" name="Content Placeholder 4" descr="Diagram&#10;&#10;Description automatically generated">
            <a:extLst>
              <a:ext uri="{FF2B5EF4-FFF2-40B4-BE49-F238E27FC236}">
                <a16:creationId xmlns:a16="http://schemas.microsoft.com/office/drawing/2014/main" id="{547666FB-1690-E441-8106-CF35E836EDEE}"/>
              </a:ext>
            </a:extLst>
          </p:cNvPr>
          <p:cNvPicPr>
            <a:picLocks noChangeAspect="1"/>
          </p:cNvPicPr>
          <p:nvPr/>
        </p:nvPicPr>
        <p:blipFill>
          <a:blip r:embed="rId4">
            <a:alphaModFix amt="90000"/>
          </a:blip>
          <a:stretch>
            <a:fillRect/>
          </a:stretch>
        </p:blipFill>
        <p:spPr>
          <a:xfrm>
            <a:off x="5908432" y="509037"/>
            <a:ext cx="5750170" cy="5779066"/>
          </a:xfrm>
          <a:prstGeom prst="rect">
            <a:avLst/>
          </a:prstGeom>
        </p:spPr>
      </p:pic>
    </p:spTree>
    <p:extLst>
      <p:ext uri="{BB962C8B-B14F-4D97-AF65-F5344CB8AC3E}">
        <p14:creationId xmlns:p14="http://schemas.microsoft.com/office/powerpoint/2010/main" val="998935503"/>
      </p:ext>
    </p:extLst>
  </p:cSld>
  <p:clrMapOvr>
    <a:masterClrMapping/>
  </p:clrMapOvr>
</p:sld>
</file>

<file path=ppt/theme/theme1.xml><?xml version="1.0" encoding="utf-8"?>
<a:theme xmlns:a="http://schemas.openxmlformats.org/drawingml/2006/main" name="LuminousVTI">
  <a:themeElements>
    <a:clrScheme name="AnalogousFromRegularSeedRightStep">
      <a:dk1>
        <a:srgbClr val="000000"/>
      </a:dk1>
      <a:lt1>
        <a:srgbClr val="FFFFFF"/>
      </a:lt1>
      <a:dk2>
        <a:srgbClr val="34381F"/>
      </a:dk2>
      <a:lt2>
        <a:srgbClr val="E2E8E5"/>
      </a:lt2>
      <a:accent1>
        <a:srgbClr val="E72989"/>
      </a:accent1>
      <a:accent2>
        <a:srgbClr val="D51728"/>
      </a:accent2>
      <a:accent3>
        <a:srgbClr val="E76729"/>
      </a:accent3>
      <a:accent4>
        <a:srgbClr val="CC9E16"/>
      </a:accent4>
      <a:accent5>
        <a:srgbClr val="96AD1F"/>
      </a:accent5>
      <a:accent6>
        <a:srgbClr val="59B914"/>
      </a:accent6>
      <a:hlink>
        <a:srgbClr val="309261"/>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TotalTime>
  <Words>3866</Words>
  <Application>Microsoft Macintosh PowerPoint</Application>
  <PresentationFormat>Widescreen</PresentationFormat>
  <Paragraphs>241</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vt:lpstr>
      <vt:lpstr>Calibri</vt:lpstr>
      <vt:lpstr>Roboto</vt:lpstr>
      <vt:lpstr>Sabon Next LT</vt:lpstr>
      <vt:lpstr>Times New Roman</vt:lpstr>
      <vt:lpstr>Wingdings</vt:lpstr>
      <vt:lpstr>LuminousVTI</vt:lpstr>
      <vt:lpstr>Herbal supplements effect on ameliorating biochemical and clinical features of elevated androgen levels (hyperandrogenism) in young women with Polycystic Ovary Syndrome (PCOS): A systematic review</vt:lpstr>
      <vt:lpstr>Introduction</vt:lpstr>
      <vt:lpstr>PCOS Diagnostic Criteria</vt:lpstr>
      <vt:lpstr>PowerPoint Presentation</vt:lpstr>
      <vt:lpstr>Research Question</vt:lpstr>
      <vt:lpstr>Methods</vt:lpstr>
      <vt:lpstr>Search Strategy</vt:lpstr>
      <vt:lpstr>Inclusion &amp; Exclusion Criteria</vt:lpstr>
      <vt:lpstr>Results:  PRISMA Diagram</vt:lpstr>
      <vt:lpstr>Results: Included Studies </vt:lpstr>
      <vt:lpstr>Themes and Discussion</vt:lpstr>
      <vt:lpstr>Biochemical Androgen Testing</vt:lpstr>
      <vt:lpstr>Clinical Features &amp; Manifestation of Hyperandrogenism</vt:lpstr>
      <vt:lpstr>Discussion Continued</vt:lpstr>
      <vt:lpstr>Discussion: Strengths &amp; Limitations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Herbal supplements effect on ameliorating biochemical and clinical features of elevated androgen levels (hyperandrogenism) in young women with Polycystic Ovary Syndrome (PCOS): A systematic review</dc:title>
  <dc:creator>Wagner, Amy S.</dc:creator>
  <cp:lastModifiedBy>Wagner, Amy S.</cp:lastModifiedBy>
  <cp:revision>35</cp:revision>
  <dcterms:created xsi:type="dcterms:W3CDTF">2021-07-12T16:37:00Z</dcterms:created>
  <dcterms:modified xsi:type="dcterms:W3CDTF">2021-07-19T19:38:25Z</dcterms:modified>
</cp:coreProperties>
</file>